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8" r:id="rId2"/>
    <p:sldId id="275" r:id="rId3"/>
    <p:sldId id="287" r:id="rId4"/>
    <p:sldId id="285" r:id="rId5"/>
    <p:sldId id="286" r:id="rId6"/>
    <p:sldId id="284" r:id="rId7"/>
    <p:sldId id="288" r:id="rId8"/>
    <p:sldId id="289" r:id="rId9"/>
    <p:sldId id="290" r:id="rId10"/>
    <p:sldId id="291" r:id="rId11"/>
    <p:sldId id="292" r:id="rId12"/>
    <p:sldId id="293" r:id="rId13"/>
    <p:sldId id="294" r:id="rId14"/>
    <p:sldId id="295" r:id="rId15"/>
    <p:sldId id="296" r:id="rId16"/>
    <p:sldId id="297"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94" autoAdjust="0"/>
  </p:normalViewPr>
  <p:slideViewPr>
    <p:cSldViewPr snapToGrid="0">
      <p:cViewPr>
        <p:scale>
          <a:sx n="64" d="100"/>
          <a:sy n="64" d="100"/>
        </p:scale>
        <p:origin x="-120" y="-306"/>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5/9/2018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5/9/2018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5/9/2018</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5/9/2018</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5/9/2018</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5/9/2018</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5/9/2018</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5/9/2018</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5/9/2018</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5/9/2018</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smtClean="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5/9/2018</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5/9/2018</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Ramsey Lake </a:t>
            </a:r>
            <a:r>
              <a:rPr lang="en-US" dirty="0" err="1" smtClean="0"/>
              <a:t>Subwatershed</a:t>
            </a:r>
            <a:r>
              <a:rPr lang="en-US" dirty="0" smtClean="0"/>
              <a:t>: </a:t>
            </a:r>
            <a:br>
              <a:rPr lang="en-US" dirty="0" smtClean="0"/>
            </a:br>
            <a:r>
              <a:rPr lang="en-US" sz="4400" dirty="0" smtClean="0"/>
              <a:t>How well are our environmental protection efforts really working?</a:t>
            </a:r>
            <a:br>
              <a:rPr lang="en-US" sz="4400" dirty="0" smtClean="0"/>
            </a:br>
            <a:r>
              <a:rPr lang="en-US" dirty="0"/>
              <a:t/>
            </a:r>
            <a:br>
              <a:rPr lang="en-US" dirty="0"/>
            </a:br>
            <a:endParaRPr lang="en-US" dirty="0"/>
          </a:p>
        </p:txBody>
      </p:sp>
      <p:sp>
        <p:nvSpPr>
          <p:cNvPr id="3" name="Subtitle 2"/>
          <p:cNvSpPr>
            <a:spLocks noGrp="1"/>
          </p:cNvSpPr>
          <p:nvPr>
            <p:ph type="subTitle" idx="1"/>
          </p:nvPr>
        </p:nvSpPr>
        <p:spPr>
          <a:xfrm>
            <a:off x="1751777" y="4769708"/>
            <a:ext cx="4846320" cy="1060242"/>
          </a:xfrm>
        </p:spPr>
        <p:txBody>
          <a:bodyPr>
            <a:normAutofit/>
          </a:bodyPr>
          <a:lstStyle/>
          <a:p>
            <a:r>
              <a:rPr lang="en-US" dirty="0" smtClean="0"/>
              <a:t>Brad Bowman</a:t>
            </a:r>
          </a:p>
          <a:p>
            <a:r>
              <a:rPr lang="en-US" dirty="0" smtClean="0"/>
              <a:t>Senior Environmental Scientist</a:t>
            </a:r>
          </a:p>
          <a:p>
            <a:r>
              <a:rPr lang="en-US" dirty="0" smtClean="0"/>
              <a:t>N.A.R. Environmental Consultants Inc. </a:t>
            </a:r>
            <a:endParaRPr lang="en-US"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dirty="0">
                <a:latin typeface="Times New Roman" panose="02020603050405020304" pitchFamily="18" charset="0"/>
              </a:rPr>
              <a:t>Ramsey Lake has a </a:t>
            </a:r>
            <a:r>
              <a:rPr lang="en-US" dirty="0" smtClean="0">
                <a:latin typeface="Times New Roman" panose="02020603050405020304" pitchFamily="18" charset="0"/>
              </a:rPr>
              <a:t>small watershed –</a:t>
            </a:r>
            <a:br>
              <a:rPr lang="en-US" dirty="0" smtClean="0">
                <a:latin typeface="Times New Roman" panose="02020603050405020304" pitchFamily="18" charset="0"/>
              </a:rPr>
            </a:br>
            <a:r>
              <a:rPr lang="en-US" dirty="0" smtClean="0">
                <a:latin typeface="Times New Roman" panose="02020603050405020304" pitchFamily="18" charset="0"/>
              </a:rPr>
              <a:t>results in a limited yield</a:t>
            </a:r>
            <a:endParaRPr lang="en-CA" dirty="0"/>
          </a:p>
        </p:txBody>
      </p:sp>
      <p:sp>
        <p:nvSpPr>
          <p:cNvPr id="9" name="Content Placeholder 8"/>
          <p:cNvSpPr>
            <a:spLocks noGrp="1"/>
          </p:cNvSpPr>
          <p:nvPr>
            <p:ph idx="1"/>
          </p:nvPr>
        </p:nvSpPr>
        <p:spPr>
          <a:xfrm>
            <a:off x="1410027" y="2018269"/>
            <a:ext cx="9371948" cy="4168413"/>
          </a:xfrm>
        </p:spPr>
        <p:txBody>
          <a:bodyPr/>
          <a:lstStyle/>
          <a:p>
            <a:r>
              <a:rPr lang="en-US" sz="2400" dirty="0" smtClean="0">
                <a:solidFill>
                  <a:srgbClr val="20124D"/>
                </a:solidFill>
                <a:latin typeface="Times New Roman" panose="02020603050405020304" pitchFamily="18" charset="0"/>
              </a:rPr>
              <a:t>Water Taking Volumes at the David Street Water Treatment Plant </a:t>
            </a:r>
            <a:r>
              <a:rPr lang="en-US" sz="2400" dirty="0">
                <a:solidFill>
                  <a:srgbClr val="20124D"/>
                </a:solidFill>
                <a:latin typeface="Times New Roman" panose="02020603050405020304" pitchFamily="18" charset="0"/>
              </a:rPr>
              <a:t>are well quantified under </a:t>
            </a:r>
            <a:r>
              <a:rPr lang="en-US" sz="2400" dirty="0" smtClean="0">
                <a:solidFill>
                  <a:srgbClr val="20124D"/>
                </a:solidFill>
                <a:latin typeface="Times New Roman" panose="02020603050405020304" pitchFamily="18" charset="0"/>
              </a:rPr>
              <a:t>their Permit To Take Water </a:t>
            </a:r>
          </a:p>
          <a:p>
            <a:pPr lvl="1"/>
            <a:r>
              <a:rPr lang="en-US" sz="2400" dirty="0" smtClean="0">
                <a:solidFill>
                  <a:srgbClr val="20124D"/>
                </a:solidFill>
                <a:latin typeface="Times New Roman" panose="02020603050405020304" pitchFamily="18" charset="0"/>
              </a:rPr>
              <a:t>6,500,000 cubic </a:t>
            </a:r>
            <a:r>
              <a:rPr lang="en-US" sz="2400" dirty="0" err="1" smtClean="0">
                <a:solidFill>
                  <a:srgbClr val="20124D"/>
                </a:solidFill>
                <a:latin typeface="Times New Roman" panose="02020603050405020304" pitchFamily="18" charset="0"/>
              </a:rPr>
              <a:t>metres</a:t>
            </a:r>
            <a:r>
              <a:rPr lang="en-US" sz="2400" dirty="0" smtClean="0">
                <a:solidFill>
                  <a:srgbClr val="20124D"/>
                </a:solidFill>
                <a:latin typeface="Times New Roman" panose="02020603050405020304" pitchFamily="18" charset="0"/>
              </a:rPr>
              <a:t>/annum or 40%</a:t>
            </a:r>
            <a:endParaRPr lang="en-US" sz="2400" dirty="0">
              <a:solidFill>
                <a:srgbClr val="20124D"/>
              </a:solidFill>
              <a:latin typeface="Times New Roman" panose="02020603050405020304" pitchFamily="18" charset="0"/>
            </a:endParaRPr>
          </a:p>
          <a:p>
            <a:r>
              <a:rPr lang="en-US" sz="2400" dirty="0" smtClean="0">
                <a:solidFill>
                  <a:srgbClr val="20124D"/>
                </a:solidFill>
                <a:latin typeface="Times New Roman" panose="02020603050405020304" pitchFamily="18" charset="0"/>
              </a:rPr>
              <a:t>Inflows </a:t>
            </a:r>
            <a:r>
              <a:rPr lang="en-US" sz="2400" dirty="0">
                <a:solidFill>
                  <a:srgbClr val="20124D"/>
                </a:solidFill>
                <a:latin typeface="Times New Roman" panose="02020603050405020304" pitchFamily="18" charset="0"/>
              </a:rPr>
              <a:t>are much less certain and </a:t>
            </a:r>
            <a:r>
              <a:rPr lang="en-US" sz="2400" dirty="0" smtClean="0">
                <a:solidFill>
                  <a:srgbClr val="20124D"/>
                </a:solidFill>
                <a:latin typeface="Times New Roman" panose="02020603050405020304" pitchFamily="18" charset="0"/>
              </a:rPr>
              <a:t>derived from a lake wide water balance</a:t>
            </a:r>
          </a:p>
          <a:p>
            <a:pPr lvl="1"/>
            <a:r>
              <a:rPr lang="en-US" sz="2400" dirty="0" smtClean="0">
                <a:solidFill>
                  <a:srgbClr val="20124D"/>
                </a:solidFill>
                <a:latin typeface="Times New Roman" panose="02020603050405020304" pitchFamily="18" charset="0"/>
              </a:rPr>
              <a:t>16,000,000 cubic </a:t>
            </a:r>
            <a:r>
              <a:rPr lang="en-US" sz="2400" dirty="0" err="1" smtClean="0">
                <a:solidFill>
                  <a:srgbClr val="20124D"/>
                </a:solidFill>
                <a:latin typeface="Times New Roman" panose="02020603050405020304" pitchFamily="18" charset="0"/>
              </a:rPr>
              <a:t>metres</a:t>
            </a:r>
            <a:r>
              <a:rPr lang="en-US" sz="2400" dirty="0" smtClean="0">
                <a:solidFill>
                  <a:srgbClr val="20124D"/>
                </a:solidFill>
                <a:latin typeface="Times New Roman" panose="02020603050405020304" pitchFamily="18" charset="0"/>
              </a:rPr>
              <a:t>/annum</a:t>
            </a:r>
            <a:endParaRPr lang="en-CA" sz="2400" dirty="0"/>
          </a:p>
          <a:p>
            <a:r>
              <a:rPr lang="en-US" sz="2400" dirty="0" smtClean="0">
                <a:solidFill>
                  <a:srgbClr val="20124D"/>
                </a:solidFill>
                <a:latin typeface="Times New Roman" panose="02020603050405020304" pitchFamily="18" charset="0"/>
              </a:rPr>
              <a:t>Groundwater </a:t>
            </a:r>
            <a:r>
              <a:rPr lang="en-US" sz="2400" dirty="0">
                <a:solidFill>
                  <a:srgbClr val="20124D"/>
                </a:solidFill>
                <a:latin typeface="Times New Roman" panose="02020603050405020304" pitchFamily="18" charset="0"/>
              </a:rPr>
              <a:t>contributions unknown – Moonlight Beach </a:t>
            </a:r>
            <a:r>
              <a:rPr lang="en-US" sz="2400" dirty="0" smtClean="0">
                <a:solidFill>
                  <a:srgbClr val="20124D"/>
                </a:solidFill>
                <a:latin typeface="Times New Roman" panose="02020603050405020304" pitchFamily="18" charset="0"/>
              </a:rPr>
              <a:t>Area is a contributor</a:t>
            </a:r>
            <a:endParaRPr lang="en-US" sz="2400" dirty="0">
              <a:solidFill>
                <a:srgbClr val="20124D"/>
              </a:solidFill>
              <a:latin typeface="Times New Roman" panose="02020603050405020304" pitchFamily="18" charset="0"/>
            </a:endParaRPr>
          </a:p>
          <a:p>
            <a:r>
              <a:rPr lang="en-US" sz="2400" dirty="0">
                <a:solidFill>
                  <a:srgbClr val="20124D"/>
                </a:solidFill>
                <a:latin typeface="Times New Roman" panose="02020603050405020304" pitchFamily="18" charset="0"/>
              </a:rPr>
              <a:t>No hydro-metric or water </a:t>
            </a:r>
            <a:r>
              <a:rPr lang="en-US" sz="2400" dirty="0" smtClean="0">
                <a:solidFill>
                  <a:srgbClr val="20124D"/>
                </a:solidFill>
                <a:latin typeface="Times New Roman" panose="02020603050405020304" pitchFamily="18" charset="0"/>
              </a:rPr>
              <a:t>quantity/quality </a:t>
            </a:r>
            <a:r>
              <a:rPr lang="en-US" sz="2400" dirty="0">
                <a:solidFill>
                  <a:srgbClr val="20124D"/>
                </a:solidFill>
                <a:latin typeface="Times New Roman" panose="02020603050405020304" pitchFamily="18" charset="0"/>
              </a:rPr>
              <a:t>record other than </a:t>
            </a:r>
            <a:r>
              <a:rPr lang="en-US" sz="2400" dirty="0" smtClean="0">
                <a:solidFill>
                  <a:srgbClr val="20124D"/>
                </a:solidFill>
                <a:latin typeface="Times New Roman" panose="02020603050405020304" pitchFamily="18" charset="0"/>
              </a:rPr>
              <a:t>that collected </a:t>
            </a:r>
            <a:r>
              <a:rPr lang="en-US" sz="2400" dirty="0">
                <a:solidFill>
                  <a:srgbClr val="20124D"/>
                </a:solidFill>
                <a:latin typeface="Times New Roman" panose="02020603050405020304" pitchFamily="18" charset="0"/>
              </a:rPr>
              <a:t>under the Source Water Protection Plan (approximately 9 months)</a:t>
            </a:r>
            <a:endParaRPr lang="en-US" sz="2400" dirty="0"/>
          </a:p>
          <a:p>
            <a:endParaRPr lang="en-CA" dirty="0"/>
          </a:p>
        </p:txBody>
      </p:sp>
      <p:sp>
        <p:nvSpPr>
          <p:cNvPr id="5" name="Slide Number Placeholder 4"/>
          <p:cNvSpPr>
            <a:spLocks noGrp="1"/>
          </p:cNvSpPr>
          <p:nvPr>
            <p:ph type="sldNum" sz="quarter" idx="12"/>
          </p:nvPr>
        </p:nvSpPr>
        <p:spPr/>
        <p:txBody>
          <a:bodyPr/>
          <a:lstStyle/>
          <a:p>
            <a:fld id="{9CD8D479-8942-46E8-A226-A4E01F7A105C}" type="slidenum">
              <a:rPr lang="en-CA" smtClean="0"/>
              <a:t>10</a:t>
            </a:fld>
            <a:endParaRPr lang="en-CA"/>
          </a:p>
        </p:txBody>
      </p:sp>
      <p:sp>
        <p:nvSpPr>
          <p:cNvPr id="6" name="Date Placeholder 5"/>
          <p:cNvSpPr>
            <a:spLocks noGrp="1"/>
          </p:cNvSpPr>
          <p:nvPr>
            <p:ph type="dt" sz="half" idx="10"/>
          </p:nvPr>
        </p:nvSpPr>
        <p:spPr/>
        <p:txBody>
          <a:bodyPr/>
          <a:lstStyle/>
          <a:p>
            <a:fld id="{93A66BA0-BF77-43AC-894A-20AD8220B887}" type="datetime1">
              <a:rPr lang="en-US" smtClean="0"/>
              <a:pPr/>
              <a:t>5/9/2018</a:t>
            </a:fld>
            <a:endParaRPr lang="en-US" dirty="0"/>
          </a:p>
        </p:txBody>
      </p:sp>
      <p:sp>
        <p:nvSpPr>
          <p:cNvPr id="7" name="Footer Placeholder 6"/>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15519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rPr>
              <a:t>Source Water Protection Plan </a:t>
            </a:r>
            <a:r>
              <a:rPr lang="en-US" dirty="0">
                <a:latin typeface="Times New Roman" panose="02020603050405020304" pitchFamily="18" charset="0"/>
              </a:rPr>
              <a:t>and </a:t>
            </a:r>
            <a:r>
              <a:rPr lang="en-US" dirty="0" smtClean="0">
                <a:latin typeface="Times New Roman" panose="02020603050405020304" pitchFamily="18" charset="0"/>
              </a:rPr>
              <a:t/>
            </a:r>
            <a:br>
              <a:rPr lang="en-US" dirty="0" smtClean="0">
                <a:latin typeface="Times New Roman" panose="02020603050405020304" pitchFamily="18" charset="0"/>
              </a:rPr>
            </a:br>
            <a:r>
              <a:rPr lang="en-US" dirty="0" smtClean="0">
                <a:latin typeface="Times New Roman" panose="02020603050405020304" pitchFamily="18" charset="0"/>
              </a:rPr>
              <a:t>monitoring </a:t>
            </a:r>
            <a:r>
              <a:rPr lang="en-US" dirty="0">
                <a:latin typeface="Times New Roman" panose="02020603050405020304" pitchFamily="18" charset="0"/>
              </a:rPr>
              <a:t>are required</a:t>
            </a:r>
            <a:endParaRPr lang="en-CA" dirty="0"/>
          </a:p>
        </p:txBody>
      </p:sp>
      <p:sp>
        <p:nvSpPr>
          <p:cNvPr id="3" name="Content Placeholder 2"/>
          <p:cNvSpPr>
            <a:spLocks noGrp="1"/>
          </p:cNvSpPr>
          <p:nvPr>
            <p:ph idx="1"/>
          </p:nvPr>
        </p:nvSpPr>
        <p:spPr>
          <a:xfrm>
            <a:off x="1410026" y="1734185"/>
            <a:ext cx="9371948" cy="4620682"/>
          </a:xfrm>
        </p:spPr>
        <p:txBody>
          <a:bodyPr/>
          <a:lstStyle/>
          <a:p>
            <a:r>
              <a:rPr lang="en-US" dirty="0">
                <a:solidFill>
                  <a:srgbClr val="20124D"/>
                </a:solidFill>
                <a:latin typeface="Times New Roman" panose="02020603050405020304" pitchFamily="18" charset="0"/>
              </a:rPr>
              <a:t>Planning efforts to date have taken over </a:t>
            </a:r>
            <a:r>
              <a:rPr lang="en-US" dirty="0" smtClean="0">
                <a:solidFill>
                  <a:srgbClr val="20124D"/>
                </a:solidFill>
                <a:latin typeface="Times New Roman" panose="02020603050405020304" pitchFamily="18" charset="0"/>
              </a:rPr>
              <a:t>8 </a:t>
            </a:r>
            <a:r>
              <a:rPr lang="en-US" dirty="0">
                <a:solidFill>
                  <a:srgbClr val="20124D"/>
                </a:solidFill>
                <a:latin typeface="Times New Roman" panose="02020603050405020304" pitchFamily="18" charset="0"/>
              </a:rPr>
              <a:t>years</a:t>
            </a:r>
          </a:p>
          <a:p>
            <a:r>
              <a:rPr lang="en-US" dirty="0">
                <a:solidFill>
                  <a:srgbClr val="20124D"/>
                </a:solidFill>
                <a:latin typeface="Times New Roman" panose="02020603050405020304" pitchFamily="18" charset="0"/>
              </a:rPr>
              <a:t>No staffing has been hired to implement</a:t>
            </a:r>
          </a:p>
          <a:p>
            <a:r>
              <a:rPr lang="en-US" dirty="0">
                <a:solidFill>
                  <a:srgbClr val="20124D"/>
                </a:solidFill>
                <a:latin typeface="Times New Roman" panose="02020603050405020304" pitchFamily="18" charset="0"/>
              </a:rPr>
              <a:t>Sub-watershed plan is now on-going as funded by MOECC</a:t>
            </a:r>
          </a:p>
          <a:p>
            <a:r>
              <a:rPr lang="en-US" dirty="0">
                <a:solidFill>
                  <a:srgbClr val="20124D"/>
                </a:solidFill>
                <a:latin typeface="Times New Roman" panose="02020603050405020304" pitchFamily="18" charset="0"/>
              </a:rPr>
              <a:t>$250K spend by City to install and operate a profiling data </a:t>
            </a:r>
            <a:r>
              <a:rPr lang="en-US" dirty="0" err="1">
                <a:solidFill>
                  <a:srgbClr val="20124D"/>
                </a:solidFill>
                <a:latin typeface="Times New Roman" panose="02020603050405020304" pitchFamily="18" charset="0"/>
              </a:rPr>
              <a:t>sonde</a:t>
            </a:r>
            <a:r>
              <a:rPr lang="en-US" dirty="0">
                <a:solidFill>
                  <a:srgbClr val="20124D"/>
                </a:solidFill>
                <a:latin typeface="Times New Roman" panose="02020603050405020304" pitchFamily="18" charset="0"/>
              </a:rPr>
              <a:t> during the ice-free season</a:t>
            </a:r>
          </a:p>
          <a:p>
            <a:r>
              <a:rPr lang="en-US" dirty="0">
                <a:solidFill>
                  <a:srgbClr val="20124D"/>
                </a:solidFill>
                <a:latin typeface="Times New Roman" panose="02020603050405020304" pitchFamily="18" charset="0"/>
              </a:rPr>
              <a:t>Instrumentation provides for measurement of pH, temperature, dissolved oxygen, conductivity, temperature and </a:t>
            </a:r>
            <a:r>
              <a:rPr lang="en-US" dirty="0" err="1">
                <a:solidFill>
                  <a:srgbClr val="20124D"/>
                </a:solidFill>
                <a:latin typeface="Times New Roman" panose="02020603050405020304" pitchFamily="18" charset="0"/>
              </a:rPr>
              <a:t>phycocyanin</a:t>
            </a:r>
            <a:r>
              <a:rPr lang="en-US" dirty="0">
                <a:solidFill>
                  <a:srgbClr val="20124D"/>
                </a:solidFill>
                <a:latin typeface="Times New Roman" panose="02020603050405020304" pitchFamily="18" charset="0"/>
              </a:rPr>
              <a:t> (a blue green surrogate metric) via a web-site</a:t>
            </a:r>
          </a:p>
          <a:p>
            <a:r>
              <a:rPr lang="en-US" dirty="0">
                <a:solidFill>
                  <a:srgbClr val="20124D"/>
                </a:solidFill>
                <a:latin typeface="Times New Roman" panose="02020603050405020304" pitchFamily="18" charset="0"/>
              </a:rPr>
              <a:t>Draft </a:t>
            </a:r>
            <a:r>
              <a:rPr lang="en-US" dirty="0" smtClean="0">
                <a:solidFill>
                  <a:srgbClr val="20124D"/>
                </a:solidFill>
                <a:latin typeface="Times New Roman" panose="02020603050405020304" pitchFamily="18" charset="0"/>
              </a:rPr>
              <a:t>Sub-watershed Plan </a:t>
            </a:r>
            <a:r>
              <a:rPr lang="en-US" dirty="0">
                <a:solidFill>
                  <a:srgbClr val="20124D"/>
                </a:solidFill>
                <a:latin typeface="Times New Roman" panose="02020603050405020304" pitchFamily="18" charset="0"/>
              </a:rPr>
              <a:t>is pending</a:t>
            </a:r>
          </a:p>
          <a:p>
            <a:r>
              <a:rPr lang="en-US" dirty="0">
                <a:solidFill>
                  <a:srgbClr val="20124D"/>
                </a:solidFill>
                <a:latin typeface="Times New Roman" panose="02020603050405020304" pitchFamily="18" charset="0"/>
              </a:rPr>
              <a:t>Influent water to David Street is monitored per MOECC requirements, but the parameters are not really indicative of the lake’s eutrophication status</a:t>
            </a:r>
            <a:endParaRPr lang="en-CA" dirty="0"/>
          </a:p>
          <a:p>
            <a:endParaRPr lang="en-CA" dirty="0"/>
          </a:p>
        </p:txBody>
      </p:sp>
      <p:sp>
        <p:nvSpPr>
          <p:cNvPr id="4" name="Slide Number Placeholder 3"/>
          <p:cNvSpPr>
            <a:spLocks noGrp="1"/>
          </p:cNvSpPr>
          <p:nvPr>
            <p:ph type="sldNum" sz="quarter" idx="12"/>
          </p:nvPr>
        </p:nvSpPr>
        <p:spPr/>
        <p:txBody>
          <a:bodyPr/>
          <a:lstStyle/>
          <a:p>
            <a:fld id="{9CD8D479-8942-46E8-A226-A4E01F7A105C}" type="slidenum">
              <a:rPr lang="en-CA" smtClean="0"/>
              <a:t>11</a:t>
            </a:fld>
            <a:endParaRPr lang="en-CA"/>
          </a:p>
        </p:txBody>
      </p:sp>
      <p:sp>
        <p:nvSpPr>
          <p:cNvPr id="5" name="Date Placeholder 4"/>
          <p:cNvSpPr>
            <a:spLocks noGrp="1"/>
          </p:cNvSpPr>
          <p:nvPr>
            <p:ph type="dt" sz="half" idx="10"/>
          </p:nvPr>
        </p:nvSpPr>
        <p:spPr/>
        <p:txBody>
          <a:bodyPr/>
          <a:lstStyle/>
          <a:p>
            <a:fld id="{6DD1B487-36FD-4CED-B07A-1A81FC6540B1}" type="datetime1">
              <a:rPr lang="en-US" smtClean="0"/>
              <a:pPr/>
              <a:t>5/9/2018</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29702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316606"/>
            <a:ext cx="9371949" cy="1183566"/>
          </a:xfrm>
        </p:spPr>
        <p:txBody>
          <a:bodyPr/>
          <a:lstStyle/>
          <a:p>
            <a:pPr algn="ctr"/>
            <a:r>
              <a:rPr lang="en-US" dirty="0" smtClean="0">
                <a:latin typeface="Times New Roman" panose="02020603050405020304" pitchFamily="18" charset="0"/>
              </a:rPr>
              <a:t>David </a:t>
            </a:r>
            <a:r>
              <a:rPr lang="en-US" dirty="0">
                <a:latin typeface="Times New Roman" panose="02020603050405020304" pitchFamily="18" charset="0"/>
              </a:rPr>
              <a:t>Street Water Treatment </a:t>
            </a:r>
            <a:r>
              <a:rPr lang="en-US" dirty="0" smtClean="0">
                <a:latin typeface="Times New Roman" panose="02020603050405020304" pitchFamily="18" charset="0"/>
              </a:rPr>
              <a:t>Plant </a:t>
            </a:r>
            <a:r>
              <a:rPr lang="en-US" dirty="0">
                <a:latin typeface="Times New Roman" panose="02020603050405020304" pitchFamily="18" charset="0"/>
              </a:rPr>
              <a:t>is susceptible </a:t>
            </a:r>
            <a:r>
              <a:rPr lang="en-US" dirty="0" smtClean="0">
                <a:latin typeface="Times New Roman" panose="02020603050405020304" pitchFamily="18" charset="0"/>
              </a:rPr>
              <a:t/>
            </a:r>
            <a:br>
              <a:rPr lang="en-US" dirty="0" smtClean="0">
                <a:latin typeface="Times New Roman" panose="02020603050405020304" pitchFamily="18" charset="0"/>
              </a:rPr>
            </a:br>
            <a:r>
              <a:rPr lang="en-US" dirty="0" smtClean="0">
                <a:latin typeface="Times New Roman" panose="02020603050405020304" pitchFamily="18" charset="0"/>
              </a:rPr>
              <a:t>to </a:t>
            </a:r>
            <a:r>
              <a:rPr lang="en-US" dirty="0">
                <a:latin typeface="Times New Roman" panose="02020603050405020304" pitchFamily="18" charset="0"/>
              </a:rPr>
              <a:t>weather and climate </a:t>
            </a:r>
            <a:r>
              <a:rPr lang="en-US" dirty="0" smtClean="0">
                <a:latin typeface="Times New Roman" panose="02020603050405020304" pitchFamily="18" charset="0"/>
              </a:rPr>
              <a:t>change</a:t>
            </a:r>
            <a:endParaRPr lang="en-CA" dirty="0"/>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09700" y="2137569"/>
            <a:ext cx="4610100" cy="3457575"/>
          </a:xfrm>
        </p:spPr>
      </p:pic>
      <p:sp>
        <p:nvSpPr>
          <p:cNvPr id="8" name="Content Placeholder 7"/>
          <p:cNvSpPr>
            <a:spLocks noGrp="1"/>
          </p:cNvSpPr>
          <p:nvPr>
            <p:ph sz="half" idx="2"/>
          </p:nvPr>
        </p:nvSpPr>
        <p:spPr>
          <a:xfrm>
            <a:off x="6172200" y="2045089"/>
            <a:ext cx="4609775" cy="4039394"/>
          </a:xfrm>
        </p:spPr>
        <p:txBody>
          <a:bodyPr>
            <a:normAutofit lnSpcReduction="10000"/>
          </a:bodyPr>
          <a:lstStyle/>
          <a:p>
            <a:r>
              <a:rPr lang="en-US" dirty="0">
                <a:solidFill>
                  <a:srgbClr val="20124D"/>
                </a:solidFill>
                <a:latin typeface="Times New Roman" panose="02020603050405020304" pitchFamily="18" charset="0"/>
                <a:cs typeface="Times New Roman" panose="02020603050405020304" pitchFamily="18" charset="0"/>
              </a:rPr>
              <a:t>Climate Change is a significant Societal Risk with broad economic costs</a:t>
            </a:r>
          </a:p>
          <a:p>
            <a:r>
              <a:rPr lang="en-US" dirty="0">
                <a:solidFill>
                  <a:srgbClr val="20124D"/>
                </a:solidFill>
                <a:latin typeface="Times New Roman" panose="02020603050405020304" pitchFamily="18" charset="0"/>
                <a:cs typeface="Times New Roman" panose="02020603050405020304" pitchFamily="18" charset="0"/>
              </a:rPr>
              <a:t>Taking for WTP is significant and has resulted in numerous complaints of interference under drought conditions in the </a:t>
            </a:r>
            <a:r>
              <a:rPr lang="en-US" dirty="0" smtClean="0">
                <a:solidFill>
                  <a:srgbClr val="20124D"/>
                </a:solidFill>
                <a:latin typeface="Times New Roman" panose="02020603050405020304" pitchFamily="18" charset="0"/>
                <a:cs typeface="Times New Roman" panose="02020603050405020304" pitchFamily="18" charset="0"/>
              </a:rPr>
              <a:t>past</a:t>
            </a:r>
          </a:p>
          <a:p>
            <a:r>
              <a:rPr lang="en-US" dirty="0" smtClean="0">
                <a:solidFill>
                  <a:srgbClr val="20124D"/>
                </a:solidFill>
                <a:latin typeface="Times New Roman" panose="02020603050405020304" pitchFamily="18" charset="0"/>
                <a:cs typeface="Times New Roman" panose="02020603050405020304" pitchFamily="18" charset="0"/>
              </a:rPr>
              <a:t>Essentially we are peeing in our drinking water supply and hoping it all works out</a:t>
            </a:r>
          </a:p>
          <a:p>
            <a:r>
              <a:rPr lang="en-US" dirty="0" smtClean="0">
                <a:solidFill>
                  <a:srgbClr val="20124D"/>
                </a:solidFill>
                <a:latin typeface="Times New Roman" panose="02020603050405020304" pitchFamily="18" charset="0"/>
                <a:cs typeface="Times New Roman" panose="02020603050405020304" pitchFamily="18" charset="0"/>
              </a:rPr>
              <a:t>Replacement cost is estimated at $365M</a:t>
            </a:r>
            <a:endParaRPr lang="en-US" dirty="0">
              <a:solidFill>
                <a:srgbClr val="20124D"/>
              </a:solidFill>
              <a:latin typeface="Times New Roman" panose="02020603050405020304" pitchFamily="18" charset="0"/>
              <a:cs typeface="Times New Roman" panose="02020603050405020304" pitchFamily="18" charset="0"/>
            </a:endParaRPr>
          </a:p>
          <a:p>
            <a:pPr marL="0" indent="0">
              <a:buNone/>
            </a:pPr>
            <a:endParaRPr lang="en-CA" dirty="0"/>
          </a:p>
        </p:txBody>
      </p:sp>
      <p:sp>
        <p:nvSpPr>
          <p:cNvPr id="4" name="Slide Number Placeholder 3"/>
          <p:cNvSpPr>
            <a:spLocks noGrp="1"/>
          </p:cNvSpPr>
          <p:nvPr>
            <p:ph type="sldNum" sz="quarter" idx="12"/>
          </p:nvPr>
        </p:nvSpPr>
        <p:spPr/>
        <p:txBody>
          <a:bodyPr/>
          <a:lstStyle/>
          <a:p>
            <a:fld id="{9CD8D479-8942-46E8-A226-A4E01F7A105C}" type="slidenum">
              <a:rPr lang="en-CA" smtClean="0"/>
              <a:t>12</a:t>
            </a:fld>
            <a:endParaRPr lang="en-CA"/>
          </a:p>
        </p:txBody>
      </p:sp>
      <p:sp>
        <p:nvSpPr>
          <p:cNvPr id="5" name="Date Placeholder 4"/>
          <p:cNvSpPr>
            <a:spLocks noGrp="1"/>
          </p:cNvSpPr>
          <p:nvPr>
            <p:ph type="dt" sz="half" idx="10"/>
          </p:nvPr>
        </p:nvSpPr>
        <p:spPr/>
        <p:txBody>
          <a:bodyPr/>
          <a:lstStyle/>
          <a:p>
            <a:fld id="{6DD1B487-36FD-4CED-B07A-1A81FC6540B1}" type="datetime1">
              <a:rPr lang="en-US" smtClean="0"/>
              <a:pPr/>
              <a:t>5/9/2018</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318570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latin typeface="Times New Roman" panose="02020603050405020304" pitchFamily="18" charset="0"/>
                <a:cs typeface="Times New Roman" panose="02020603050405020304" pitchFamily="18" charset="0"/>
              </a:rPr>
              <a:t>Minnow Lake Update</a:t>
            </a:r>
            <a:r>
              <a:rPr lang="en-CA" dirty="0" smtClean="0"/>
              <a:t/>
            </a:r>
            <a:br>
              <a:rPr lang="en-CA" dirty="0" smtClean="0"/>
            </a:br>
            <a:endParaRPr lang="en-CA" dirty="0"/>
          </a:p>
        </p:txBody>
      </p:sp>
      <p:sp>
        <p:nvSpPr>
          <p:cNvPr id="3" name="Content Placeholder 2"/>
          <p:cNvSpPr>
            <a:spLocks noGrp="1"/>
          </p:cNvSpPr>
          <p:nvPr>
            <p:ph sz="half" idx="1"/>
          </p:nvPr>
        </p:nvSpPr>
        <p:spPr/>
        <p:txBody>
          <a:bodyPr>
            <a:normAutofit/>
          </a:bodyPr>
          <a:lstStyle/>
          <a:p>
            <a:r>
              <a:rPr lang="en-US" dirty="0" smtClean="0">
                <a:solidFill>
                  <a:srgbClr val="20124D"/>
                </a:solidFill>
                <a:latin typeface="Times New Roman" panose="02020603050405020304" pitchFamily="18" charset="0"/>
              </a:rPr>
              <a:t>Construction of the “treatment works” on the St. Jean storm sewer commenced in 2017; completed in Spring 2018</a:t>
            </a:r>
          </a:p>
          <a:p>
            <a:r>
              <a:rPr lang="en-US" dirty="0" smtClean="0">
                <a:solidFill>
                  <a:srgbClr val="20124D"/>
                </a:solidFill>
                <a:latin typeface="Times New Roman" panose="02020603050405020304" pitchFamily="18" charset="0"/>
              </a:rPr>
              <a:t>At </a:t>
            </a:r>
            <a:r>
              <a:rPr lang="en-US" dirty="0">
                <a:solidFill>
                  <a:srgbClr val="20124D"/>
                </a:solidFill>
                <a:latin typeface="Times New Roman" panose="02020603050405020304" pitchFamily="18" charset="0"/>
              </a:rPr>
              <a:t>a cost of </a:t>
            </a:r>
            <a:r>
              <a:rPr lang="en-US" dirty="0" smtClean="0">
                <a:solidFill>
                  <a:srgbClr val="20124D"/>
                </a:solidFill>
                <a:latin typeface="Times New Roman" panose="02020603050405020304" pitchFamily="18" charset="0"/>
              </a:rPr>
              <a:t>$3.3M (twice </a:t>
            </a:r>
            <a:r>
              <a:rPr lang="en-US" dirty="0">
                <a:solidFill>
                  <a:srgbClr val="20124D"/>
                </a:solidFill>
                <a:latin typeface="Times New Roman" panose="02020603050405020304" pitchFamily="18" charset="0"/>
              </a:rPr>
              <a:t>the </a:t>
            </a:r>
            <a:r>
              <a:rPr lang="en-US" dirty="0" smtClean="0">
                <a:solidFill>
                  <a:srgbClr val="20124D"/>
                </a:solidFill>
                <a:latin typeface="Times New Roman" panose="02020603050405020304" pitchFamily="18" charset="0"/>
              </a:rPr>
              <a:t>engineer’s estimated cost), </a:t>
            </a:r>
            <a:r>
              <a:rPr lang="en-US" dirty="0">
                <a:solidFill>
                  <a:srgbClr val="20124D"/>
                </a:solidFill>
                <a:latin typeface="Times New Roman" panose="02020603050405020304" pitchFamily="18" charset="0"/>
              </a:rPr>
              <a:t>the City has installed a “grit-separator” on the St. Jean storm sewer</a:t>
            </a:r>
          </a:p>
          <a:p>
            <a:r>
              <a:rPr lang="en-US" dirty="0" smtClean="0">
                <a:solidFill>
                  <a:srgbClr val="20124D"/>
                </a:solidFill>
                <a:latin typeface="Times New Roman" panose="02020603050405020304" pitchFamily="18" charset="0"/>
              </a:rPr>
              <a:t>This storm sewer </a:t>
            </a:r>
            <a:r>
              <a:rPr lang="en-US" dirty="0">
                <a:solidFill>
                  <a:srgbClr val="20124D"/>
                </a:solidFill>
                <a:latin typeface="Times New Roman" panose="02020603050405020304" pitchFamily="18" charset="0"/>
              </a:rPr>
              <a:t>represents 70% of the hydraulic inflow to Minnow Lake</a:t>
            </a:r>
          </a:p>
          <a:p>
            <a:r>
              <a:rPr lang="en-US" dirty="0">
                <a:solidFill>
                  <a:srgbClr val="20124D"/>
                </a:solidFill>
                <a:latin typeface="Times New Roman" panose="02020603050405020304" pitchFamily="18" charset="0"/>
              </a:rPr>
              <a:t>Time to </a:t>
            </a:r>
            <a:r>
              <a:rPr lang="en-US" dirty="0" smtClean="0">
                <a:solidFill>
                  <a:srgbClr val="20124D"/>
                </a:solidFill>
                <a:latin typeface="Times New Roman" panose="02020603050405020304" pitchFamily="18" charset="0"/>
              </a:rPr>
              <a:t>address/implement concerns about this inflow – </a:t>
            </a:r>
            <a:r>
              <a:rPr lang="en-US" dirty="0">
                <a:solidFill>
                  <a:srgbClr val="20124D"/>
                </a:solidFill>
                <a:latin typeface="Times New Roman" panose="02020603050405020304" pitchFamily="18" charset="0"/>
              </a:rPr>
              <a:t>30+ years</a:t>
            </a:r>
          </a:p>
          <a:p>
            <a:endParaRPr lang="en-CA"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08219" y="1945659"/>
            <a:ext cx="5135075" cy="3310082"/>
          </a:xfrm>
        </p:spPr>
      </p:pic>
      <p:sp>
        <p:nvSpPr>
          <p:cNvPr id="4" name="Slide Number Placeholder 3"/>
          <p:cNvSpPr>
            <a:spLocks noGrp="1"/>
          </p:cNvSpPr>
          <p:nvPr>
            <p:ph type="sldNum" sz="quarter" idx="12"/>
          </p:nvPr>
        </p:nvSpPr>
        <p:spPr/>
        <p:txBody>
          <a:bodyPr/>
          <a:lstStyle/>
          <a:p>
            <a:fld id="{9CD8D479-8942-46E8-A226-A4E01F7A105C}" type="slidenum">
              <a:rPr lang="en-CA" smtClean="0"/>
              <a:t>13</a:t>
            </a:fld>
            <a:endParaRPr lang="en-CA"/>
          </a:p>
        </p:txBody>
      </p:sp>
      <p:sp>
        <p:nvSpPr>
          <p:cNvPr id="5" name="Date Placeholder 4"/>
          <p:cNvSpPr>
            <a:spLocks noGrp="1"/>
          </p:cNvSpPr>
          <p:nvPr>
            <p:ph type="dt" sz="half" idx="10"/>
          </p:nvPr>
        </p:nvSpPr>
        <p:spPr/>
        <p:txBody>
          <a:bodyPr/>
          <a:lstStyle/>
          <a:p>
            <a:fld id="{6DD1B487-36FD-4CED-B07A-1A81FC6540B1}" type="datetime1">
              <a:rPr lang="en-US" smtClean="0"/>
              <a:pPr/>
              <a:t>5/9/2018</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49454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latin typeface="Times New Roman" panose="02020603050405020304" pitchFamily="18" charset="0"/>
                <a:cs typeface="Times New Roman" panose="02020603050405020304" pitchFamily="18" charset="0"/>
              </a:rPr>
              <a:t>Minnow Lake </a:t>
            </a:r>
            <a:r>
              <a:rPr lang="en-CA" dirty="0" smtClean="0">
                <a:latin typeface="Times New Roman" panose="02020603050405020304" pitchFamily="18" charset="0"/>
                <a:cs typeface="Times New Roman" panose="02020603050405020304" pitchFamily="18" charset="0"/>
              </a:rPr>
              <a:t>Update continued</a:t>
            </a:r>
            <a:r>
              <a:rPr lang="en-CA" dirty="0" smtClean="0"/>
              <a:t/>
            </a:r>
            <a:br>
              <a:rPr lang="en-CA" dirty="0" smtClean="0"/>
            </a:br>
            <a:endParaRPr lang="en-CA" dirty="0"/>
          </a:p>
        </p:txBody>
      </p:sp>
      <p:sp>
        <p:nvSpPr>
          <p:cNvPr id="7" name="Content Placeholder 6"/>
          <p:cNvSpPr>
            <a:spLocks noGrp="1"/>
          </p:cNvSpPr>
          <p:nvPr>
            <p:ph sz="half" idx="1"/>
          </p:nvPr>
        </p:nvSpPr>
        <p:spPr>
          <a:xfrm>
            <a:off x="1046206" y="1357825"/>
            <a:ext cx="4775886" cy="4530812"/>
          </a:xfrm>
        </p:spPr>
        <p:txBody>
          <a:bodyPr>
            <a:normAutofit/>
          </a:bodyPr>
          <a:lstStyle/>
          <a:p>
            <a:r>
              <a:rPr lang="en-US" sz="2000" dirty="0">
                <a:solidFill>
                  <a:srgbClr val="20124D"/>
                </a:solidFill>
                <a:latin typeface="Times New Roman" panose="02020603050405020304" pitchFamily="18" charset="0"/>
              </a:rPr>
              <a:t>Treatment is primary, and fails to address the real contaminants of concern </a:t>
            </a:r>
            <a:endParaRPr lang="en-US" sz="2000" dirty="0" smtClean="0">
              <a:solidFill>
                <a:srgbClr val="20124D"/>
              </a:solidFill>
              <a:latin typeface="Times New Roman" panose="02020603050405020304" pitchFamily="18" charset="0"/>
            </a:endParaRPr>
          </a:p>
          <a:p>
            <a:pPr lvl="1"/>
            <a:r>
              <a:rPr lang="en-US" sz="2000" dirty="0" smtClean="0">
                <a:solidFill>
                  <a:srgbClr val="20124D"/>
                </a:solidFill>
                <a:latin typeface="Times New Roman" panose="02020603050405020304" pitchFamily="18" charset="0"/>
              </a:rPr>
              <a:t>Total phosphorus (eutrophication)</a:t>
            </a:r>
          </a:p>
          <a:p>
            <a:pPr lvl="1"/>
            <a:r>
              <a:rPr lang="en-US" sz="2000" dirty="0" smtClean="0">
                <a:solidFill>
                  <a:srgbClr val="20124D"/>
                </a:solidFill>
                <a:latin typeface="Times New Roman" panose="02020603050405020304" pitchFamily="18" charset="0"/>
              </a:rPr>
              <a:t>Metals (Contaminated </a:t>
            </a:r>
            <a:r>
              <a:rPr lang="en-US" sz="2000" dirty="0">
                <a:solidFill>
                  <a:srgbClr val="20124D"/>
                </a:solidFill>
                <a:latin typeface="Times New Roman" panose="02020603050405020304" pitchFamily="18" charset="0"/>
              </a:rPr>
              <a:t>sediments</a:t>
            </a:r>
            <a:r>
              <a:rPr lang="en-US" sz="2000" dirty="0" smtClean="0">
                <a:solidFill>
                  <a:srgbClr val="20124D"/>
                </a:solidFill>
                <a:latin typeface="Times New Roman" panose="02020603050405020304" pitchFamily="18" charset="0"/>
              </a:rPr>
              <a:t>)</a:t>
            </a:r>
          </a:p>
          <a:p>
            <a:pPr marL="283464" lvl="1" indent="0">
              <a:buNone/>
            </a:pPr>
            <a:endParaRPr lang="en-CA" sz="2000" dirty="0"/>
          </a:p>
          <a:p>
            <a:r>
              <a:rPr lang="en-US" sz="2000" dirty="0" smtClean="0">
                <a:solidFill>
                  <a:srgbClr val="20124D"/>
                </a:solidFill>
                <a:latin typeface="Times New Roman" panose="02020603050405020304" pitchFamily="18" charset="0"/>
              </a:rPr>
              <a:t>City has made no commitment to remove the 1,500 cubic </a:t>
            </a:r>
            <a:r>
              <a:rPr lang="en-US" sz="2000" dirty="0" err="1" smtClean="0">
                <a:solidFill>
                  <a:srgbClr val="20124D"/>
                </a:solidFill>
                <a:latin typeface="Times New Roman" panose="02020603050405020304" pitchFamily="18" charset="0"/>
              </a:rPr>
              <a:t>metres</a:t>
            </a:r>
            <a:r>
              <a:rPr lang="en-US" sz="2000" dirty="0" smtClean="0">
                <a:solidFill>
                  <a:srgbClr val="20124D"/>
                </a:solidFill>
                <a:latin typeface="Times New Roman" panose="02020603050405020304" pitchFamily="18" charset="0"/>
              </a:rPr>
              <a:t> of coarse sands in Minnow Lake at the mouth of the St. Jean storm sewer nor implement a remedial plan for the lake’s restoration</a:t>
            </a:r>
          </a:p>
          <a:p>
            <a:endParaRPr lang="en-US" sz="2000" dirty="0" smtClean="0">
              <a:solidFill>
                <a:srgbClr val="20124D"/>
              </a:solidFill>
              <a:latin typeface="Times New Roman" panose="02020603050405020304" pitchFamily="18" charset="0"/>
            </a:endParaRPr>
          </a:p>
          <a:p>
            <a:r>
              <a:rPr lang="en-US" sz="2000" dirty="0" smtClean="0">
                <a:solidFill>
                  <a:srgbClr val="20124D"/>
                </a:solidFill>
                <a:latin typeface="Times New Roman" panose="02020603050405020304" pitchFamily="18" charset="0"/>
              </a:rPr>
              <a:t>MOECC </a:t>
            </a:r>
            <a:r>
              <a:rPr lang="en-US" sz="2000" dirty="0">
                <a:solidFill>
                  <a:srgbClr val="20124D"/>
                </a:solidFill>
                <a:latin typeface="Times New Roman" panose="02020603050405020304" pitchFamily="18" charset="0"/>
              </a:rPr>
              <a:t>and </a:t>
            </a:r>
            <a:r>
              <a:rPr lang="en-US" sz="2000" dirty="0" smtClean="0">
                <a:solidFill>
                  <a:srgbClr val="20124D"/>
                </a:solidFill>
                <a:latin typeface="Times New Roman" panose="02020603050405020304" pitchFamily="18" charset="0"/>
              </a:rPr>
              <a:t>ECCC </a:t>
            </a:r>
            <a:r>
              <a:rPr lang="en-US" sz="2000" dirty="0">
                <a:solidFill>
                  <a:srgbClr val="20124D"/>
                </a:solidFill>
                <a:latin typeface="Times New Roman" panose="02020603050405020304" pitchFamily="18" charset="0"/>
              </a:rPr>
              <a:t>seem to be hiding in their offices and not following their Regulatory Mandate </a:t>
            </a:r>
            <a:r>
              <a:rPr lang="en-US" sz="2000" dirty="0" smtClean="0">
                <a:solidFill>
                  <a:srgbClr val="20124D"/>
                </a:solidFill>
                <a:latin typeface="Times New Roman" panose="02020603050405020304" pitchFamily="18" charset="0"/>
              </a:rPr>
              <a:t>of </a:t>
            </a:r>
            <a:r>
              <a:rPr lang="en-US" sz="2000" dirty="0">
                <a:solidFill>
                  <a:srgbClr val="20124D"/>
                </a:solidFill>
                <a:latin typeface="Times New Roman" panose="02020603050405020304" pitchFamily="18" charset="0"/>
              </a:rPr>
              <a:t>polluter pays</a:t>
            </a:r>
            <a:endParaRPr lang="en-CA" sz="2000" dirty="0"/>
          </a:p>
          <a:p>
            <a:endParaRPr lang="en-CA" dirty="0"/>
          </a:p>
        </p:txBody>
      </p:sp>
      <p:sp>
        <p:nvSpPr>
          <p:cNvPr id="4" name="Slide Number Placeholder 3"/>
          <p:cNvSpPr>
            <a:spLocks noGrp="1"/>
          </p:cNvSpPr>
          <p:nvPr>
            <p:ph type="sldNum" sz="quarter" idx="12"/>
          </p:nvPr>
        </p:nvSpPr>
        <p:spPr/>
        <p:txBody>
          <a:bodyPr/>
          <a:lstStyle/>
          <a:p>
            <a:fld id="{9CD8D479-8942-46E8-A226-A4E01F7A105C}" type="slidenum">
              <a:rPr lang="en-CA" smtClean="0"/>
              <a:t>14</a:t>
            </a:fld>
            <a:endParaRPr lang="en-CA"/>
          </a:p>
        </p:txBody>
      </p:sp>
      <p:sp>
        <p:nvSpPr>
          <p:cNvPr id="5" name="Date Placeholder 4"/>
          <p:cNvSpPr>
            <a:spLocks noGrp="1"/>
          </p:cNvSpPr>
          <p:nvPr>
            <p:ph type="dt" sz="half" idx="10"/>
          </p:nvPr>
        </p:nvSpPr>
        <p:spPr/>
        <p:txBody>
          <a:bodyPr/>
          <a:lstStyle/>
          <a:p>
            <a:fld id="{6DD1B487-36FD-4CED-B07A-1A81FC6540B1}" type="datetime1">
              <a:rPr lang="en-US" smtClean="0"/>
              <a:pPr/>
              <a:t>5/9/2018</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6384" y="4364813"/>
            <a:ext cx="4610100" cy="1803952"/>
          </a:xfr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762" y="859631"/>
            <a:ext cx="4463169" cy="3396659"/>
          </a:xfrm>
          <a:prstGeom prst="rect">
            <a:avLst/>
          </a:prstGeom>
        </p:spPr>
      </p:pic>
    </p:spTree>
    <p:extLst>
      <p:ext uri="{BB962C8B-B14F-4D97-AF65-F5344CB8AC3E}">
        <p14:creationId xmlns:p14="http://schemas.microsoft.com/office/powerpoint/2010/main" val="353140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10026" y="276086"/>
            <a:ext cx="9371949" cy="1223199"/>
          </a:xfrm>
        </p:spPr>
        <p:txBody>
          <a:bodyPr/>
          <a:lstStyle/>
          <a:p>
            <a:pPr algn="ctr"/>
            <a:r>
              <a:rPr lang="en-CA" dirty="0">
                <a:latin typeface="Times New Roman" panose="02020603050405020304" pitchFamily="18" charset="0"/>
                <a:cs typeface="Times New Roman" panose="02020603050405020304" pitchFamily="18" charset="0"/>
              </a:rPr>
              <a:t>What Can the Public Do?</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sp>
        <p:nvSpPr>
          <p:cNvPr id="9" name="Content Placeholder 8"/>
          <p:cNvSpPr>
            <a:spLocks noGrp="1"/>
          </p:cNvSpPr>
          <p:nvPr>
            <p:ph idx="1"/>
          </p:nvPr>
        </p:nvSpPr>
        <p:spPr>
          <a:xfrm>
            <a:off x="1344125" y="1368293"/>
            <a:ext cx="9371948" cy="4620682"/>
          </a:xfrm>
        </p:spPr>
        <p:txBody>
          <a:bodyPr>
            <a:normAutofit/>
          </a:bodyPr>
          <a:lstStyle/>
          <a:p>
            <a:r>
              <a:rPr lang="en-US" sz="2400" dirty="0">
                <a:solidFill>
                  <a:schemeClr val="tx2"/>
                </a:solidFill>
                <a:latin typeface="Times New Roman" panose="02020603050405020304" pitchFamily="18" charset="0"/>
                <a:cs typeface="Times New Roman" panose="02020603050405020304" pitchFamily="18" charset="0"/>
              </a:rPr>
              <a:t>Those of us that do comment are marginalized by City staff and our elected representatives as ill-informed and that our concerns/options do not reflect the </a:t>
            </a:r>
            <a:r>
              <a:rPr lang="en-US" sz="2400" dirty="0" smtClean="0">
                <a:solidFill>
                  <a:schemeClr val="tx2"/>
                </a:solidFill>
                <a:latin typeface="Times New Roman" panose="02020603050405020304" pitchFamily="18" charset="0"/>
                <a:cs typeface="Times New Roman" panose="02020603050405020304" pitchFamily="18" charset="0"/>
              </a:rPr>
              <a:t>Public</a:t>
            </a:r>
            <a:endParaRPr lang="en-US" sz="2400" dirty="0">
              <a:solidFill>
                <a:schemeClr val="tx2"/>
              </a:solidFill>
              <a:latin typeface="Times New Roman" panose="02020603050405020304" pitchFamily="18" charset="0"/>
              <a:cs typeface="Times New Roman" panose="02020603050405020304" pitchFamily="18" charset="0"/>
            </a:endParaRPr>
          </a:p>
          <a:p>
            <a:r>
              <a:rPr lang="en-US" sz="2400" dirty="0">
                <a:solidFill>
                  <a:schemeClr val="tx2"/>
                </a:solidFill>
                <a:latin typeface="Times New Roman" panose="02020603050405020304" pitchFamily="18" charset="0"/>
                <a:cs typeface="Times New Roman" panose="02020603050405020304" pitchFamily="18" charset="0"/>
              </a:rPr>
              <a:t>We need you and other members of the Community to actively participate in and comment on the pending </a:t>
            </a:r>
            <a:r>
              <a:rPr lang="en-US" sz="2400" b="1" i="1" dirty="0">
                <a:solidFill>
                  <a:schemeClr val="accent1"/>
                </a:solidFill>
                <a:latin typeface="Times New Roman" panose="02020603050405020304" pitchFamily="18" charset="0"/>
                <a:cs typeface="Times New Roman" panose="02020603050405020304" pitchFamily="18" charset="0"/>
              </a:rPr>
              <a:t>Ramsey Lake </a:t>
            </a:r>
            <a:r>
              <a:rPr lang="en-US" sz="2400" b="1" i="1" dirty="0" err="1">
                <a:solidFill>
                  <a:schemeClr val="accent1"/>
                </a:solidFill>
                <a:latin typeface="Times New Roman" panose="02020603050405020304" pitchFamily="18" charset="0"/>
                <a:cs typeface="Times New Roman" panose="02020603050405020304" pitchFamily="18" charset="0"/>
              </a:rPr>
              <a:t>Subwatershed</a:t>
            </a:r>
            <a:r>
              <a:rPr lang="en-US" sz="2400" b="1" i="1" dirty="0">
                <a:solidFill>
                  <a:schemeClr val="accent1"/>
                </a:solidFill>
                <a:latin typeface="Times New Roman" panose="02020603050405020304" pitchFamily="18" charset="0"/>
                <a:cs typeface="Times New Roman" panose="02020603050405020304" pitchFamily="18" charset="0"/>
              </a:rPr>
              <a:t> Plan</a:t>
            </a:r>
          </a:p>
          <a:p>
            <a:r>
              <a:rPr lang="en-US" sz="2400" dirty="0">
                <a:solidFill>
                  <a:schemeClr val="tx2"/>
                </a:solidFill>
                <a:latin typeface="Times New Roman" panose="02020603050405020304" pitchFamily="18" charset="0"/>
                <a:cs typeface="Times New Roman" panose="02020603050405020304" pitchFamily="18" charset="0"/>
              </a:rPr>
              <a:t>We all need to sing from the same song sheet</a:t>
            </a:r>
          </a:p>
          <a:p>
            <a:r>
              <a:rPr lang="en-US" sz="2400" dirty="0">
                <a:solidFill>
                  <a:schemeClr val="tx2"/>
                </a:solidFill>
                <a:latin typeface="Times New Roman" panose="02020603050405020304" pitchFamily="18" charset="0"/>
                <a:cs typeface="Times New Roman" panose="02020603050405020304" pitchFamily="18" charset="0"/>
              </a:rPr>
              <a:t>A total moratorium on new development within Ramsey Lake </a:t>
            </a:r>
            <a:r>
              <a:rPr lang="en-US" sz="2400" dirty="0" err="1">
                <a:solidFill>
                  <a:schemeClr val="tx2"/>
                </a:solidFill>
                <a:latin typeface="Times New Roman" panose="02020603050405020304" pitchFamily="18" charset="0"/>
                <a:cs typeface="Times New Roman" panose="02020603050405020304" pitchFamily="18" charset="0"/>
              </a:rPr>
              <a:t>subwatershed</a:t>
            </a:r>
            <a:endParaRPr lang="en-US" sz="2400" dirty="0">
              <a:solidFill>
                <a:schemeClr val="tx2"/>
              </a:solidFill>
              <a:latin typeface="Times New Roman" panose="02020603050405020304" pitchFamily="18" charset="0"/>
              <a:cs typeface="Times New Roman" panose="02020603050405020304" pitchFamily="18" charset="0"/>
            </a:endParaRPr>
          </a:p>
          <a:p>
            <a:r>
              <a:rPr lang="en-US" sz="2400" dirty="0">
                <a:solidFill>
                  <a:schemeClr val="tx2"/>
                </a:solidFill>
                <a:latin typeface="Times New Roman" panose="02020603050405020304" pitchFamily="18" charset="0"/>
                <a:cs typeface="Times New Roman" panose="02020603050405020304" pitchFamily="18" charset="0"/>
              </a:rPr>
              <a:t>With regard to road salt – a Plan to reduce application rates, and measures to track those reductions (e.g. conductivity measurements of sub-catchments, an usage inventory of road application rates) </a:t>
            </a:r>
          </a:p>
        </p:txBody>
      </p:sp>
      <p:sp>
        <p:nvSpPr>
          <p:cNvPr id="5" name="Slide Number Placeholder 4"/>
          <p:cNvSpPr>
            <a:spLocks noGrp="1"/>
          </p:cNvSpPr>
          <p:nvPr>
            <p:ph type="sldNum" sz="quarter" idx="12"/>
          </p:nvPr>
        </p:nvSpPr>
        <p:spPr/>
        <p:txBody>
          <a:bodyPr/>
          <a:lstStyle/>
          <a:p>
            <a:fld id="{9CD8D479-8942-46E8-A226-A4E01F7A105C}" type="slidenum">
              <a:rPr lang="en-CA" smtClean="0"/>
              <a:t>15</a:t>
            </a:fld>
            <a:endParaRPr lang="en-CA"/>
          </a:p>
        </p:txBody>
      </p:sp>
      <p:sp>
        <p:nvSpPr>
          <p:cNvPr id="6" name="Date Placeholder 5"/>
          <p:cNvSpPr>
            <a:spLocks noGrp="1"/>
          </p:cNvSpPr>
          <p:nvPr>
            <p:ph type="dt" sz="half" idx="10"/>
          </p:nvPr>
        </p:nvSpPr>
        <p:spPr/>
        <p:txBody>
          <a:bodyPr/>
          <a:lstStyle/>
          <a:p>
            <a:fld id="{93A66BA0-BF77-43AC-894A-20AD8220B887}" type="datetime1">
              <a:rPr lang="en-US" smtClean="0"/>
              <a:pPr/>
              <a:t>5/9/2018</a:t>
            </a:fld>
            <a:endParaRPr lang="en-US" dirty="0"/>
          </a:p>
        </p:txBody>
      </p:sp>
      <p:sp>
        <p:nvSpPr>
          <p:cNvPr id="7" name="Footer Placeholder 6"/>
          <p:cNvSpPr>
            <a:spLocks noGrp="1"/>
          </p:cNvSpPr>
          <p:nvPr>
            <p:ph type="ftr" sz="quarter" idx="11"/>
          </p:nvPr>
        </p:nvSpPr>
        <p:spPr/>
        <p:txBody>
          <a:bodyPr/>
          <a:lstStyle/>
          <a:p>
            <a:r>
              <a:rPr lang="en-US" dirty="0" smtClean="0"/>
              <a:t> </a:t>
            </a:r>
          </a:p>
          <a:p>
            <a:endParaRPr lang="en-US" dirty="0"/>
          </a:p>
        </p:txBody>
      </p:sp>
    </p:spTree>
    <p:extLst>
      <p:ext uri="{BB962C8B-B14F-4D97-AF65-F5344CB8AC3E}">
        <p14:creationId xmlns:p14="http://schemas.microsoft.com/office/powerpoint/2010/main" val="13906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CA" dirty="0" smtClean="0">
                <a:latin typeface="Times New Roman" panose="02020603050405020304" pitchFamily="18" charset="0"/>
                <a:cs typeface="Times New Roman" panose="02020603050405020304" pitchFamily="18" charset="0"/>
              </a:rPr>
              <a:t>What Can the Public Do?</a:t>
            </a:r>
            <a:br>
              <a:rPr lang="en-CA" dirty="0" smtClean="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sp>
        <p:nvSpPr>
          <p:cNvPr id="9" name="Content Placeholder 8"/>
          <p:cNvSpPr>
            <a:spLocks noGrp="1"/>
          </p:cNvSpPr>
          <p:nvPr>
            <p:ph idx="1"/>
          </p:nvPr>
        </p:nvSpPr>
        <p:spPr>
          <a:xfrm>
            <a:off x="1410027" y="1459653"/>
            <a:ext cx="9371948" cy="4620682"/>
          </a:xfrm>
        </p:spPr>
        <p:txBody>
          <a:bodyPr>
            <a:normAutofit lnSpcReduction="10000"/>
          </a:bodyPr>
          <a:lstStyle/>
          <a:p>
            <a:r>
              <a:rPr lang="en-US" sz="2400" dirty="0">
                <a:solidFill>
                  <a:schemeClr val="tx2"/>
                </a:solidFill>
                <a:latin typeface="Times New Roman" panose="02020603050405020304" pitchFamily="18" charset="0"/>
                <a:cs typeface="Times New Roman" panose="02020603050405020304" pitchFamily="18" charset="0"/>
              </a:rPr>
              <a:t>With regard to eutrophication parameters and other Contaminants of Concern </a:t>
            </a:r>
            <a:r>
              <a:rPr lang="en-US" sz="2400" dirty="0" smtClean="0">
                <a:solidFill>
                  <a:schemeClr val="tx2"/>
                </a:solidFill>
                <a:latin typeface="Times New Roman" panose="02020603050405020304" pitchFamily="18" charset="0"/>
                <a:cs typeface="Times New Roman" panose="02020603050405020304" pitchFamily="18" charset="0"/>
              </a:rPr>
              <a:t> </a:t>
            </a:r>
            <a:endParaRPr lang="en-US" sz="2400" dirty="0">
              <a:solidFill>
                <a:schemeClr val="tx2"/>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 quantification of loadings from the various contributing sub-watersheds, and the development of a predictive water quality model (e.g. BATHTUB). </a:t>
            </a:r>
          </a:p>
          <a:p>
            <a:pPr lvl="1">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budgetary commitments to storm water retrofitting  and an implementation review and schedule,</a:t>
            </a:r>
          </a:p>
          <a:p>
            <a:pPr lvl="1">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infill development </a:t>
            </a:r>
            <a:r>
              <a:rPr lang="en-US" sz="2400" dirty="0" smtClean="0">
                <a:solidFill>
                  <a:schemeClr val="tx2"/>
                </a:solidFill>
                <a:latin typeface="Times New Roman" panose="02020603050405020304" pitchFamily="18" charset="0"/>
                <a:cs typeface="Times New Roman" panose="02020603050405020304" pitchFamily="18" charset="0"/>
              </a:rPr>
              <a:t>versus </a:t>
            </a:r>
            <a:r>
              <a:rPr lang="en-US" sz="2400" dirty="0">
                <a:solidFill>
                  <a:schemeClr val="tx2"/>
                </a:solidFill>
                <a:latin typeface="Times New Roman" panose="02020603050405020304" pitchFamily="18" charset="0"/>
                <a:cs typeface="Times New Roman" panose="02020603050405020304" pitchFamily="18" charset="0"/>
              </a:rPr>
              <a:t>new development, and</a:t>
            </a:r>
          </a:p>
          <a:p>
            <a:pPr lvl="1">
              <a:buFont typeface="Wingdings" panose="05000000000000000000" pitchFamily="2" charset="2"/>
              <a:buChar char="Ø"/>
            </a:pPr>
            <a:r>
              <a:rPr lang="en-US" sz="2400" dirty="0" smtClean="0">
                <a:solidFill>
                  <a:schemeClr val="tx2"/>
                </a:solidFill>
                <a:latin typeface="Times New Roman" panose="02020603050405020304" pitchFamily="18" charset="0"/>
                <a:cs typeface="Times New Roman" panose="02020603050405020304" pitchFamily="18" charset="0"/>
              </a:rPr>
              <a:t>staged development </a:t>
            </a:r>
            <a:r>
              <a:rPr lang="en-US" sz="2400" dirty="0">
                <a:solidFill>
                  <a:schemeClr val="tx2"/>
                </a:solidFill>
                <a:latin typeface="Times New Roman" panose="02020603050405020304" pitchFamily="18" charset="0"/>
                <a:cs typeface="Times New Roman" panose="02020603050405020304" pitchFamily="18" charset="0"/>
              </a:rPr>
              <a:t>under </a:t>
            </a:r>
            <a:r>
              <a:rPr lang="en-US" sz="2400" dirty="0" smtClean="0">
                <a:solidFill>
                  <a:schemeClr val="tx2"/>
                </a:solidFill>
                <a:latin typeface="Times New Roman" panose="02020603050405020304" pitchFamily="18" charset="0"/>
                <a:cs typeface="Times New Roman" panose="02020603050405020304" pitchFamily="18" charset="0"/>
              </a:rPr>
              <a:t>redefined </a:t>
            </a:r>
            <a:r>
              <a:rPr lang="en-US" sz="2400" dirty="0">
                <a:solidFill>
                  <a:schemeClr val="tx2"/>
                </a:solidFill>
                <a:latin typeface="Times New Roman" panose="02020603050405020304" pitchFamily="18" charset="0"/>
                <a:cs typeface="Times New Roman" panose="02020603050405020304" pitchFamily="18" charset="0"/>
              </a:rPr>
              <a:t>BMP’s for storm water. </a:t>
            </a:r>
            <a:endParaRPr lang="en-US" sz="2400" dirty="0" smtClean="0">
              <a:solidFill>
                <a:schemeClr val="tx2"/>
              </a:solidFill>
              <a:latin typeface="Times New Roman" panose="02020603050405020304" pitchFamily="18" charset="0"/>
              <a:cs typeface="Times New Roman" panose="02020603050405020304" pitchFamily="18" charset="0"/>
            </a:endParaRPr>
          </a:p>
          <a:p>
            <a:pPr marL="283464" lvl="1" indent="0">
              <a:buNone/>
            </a:pPr>
            <a:endParaRPr lang="en-US" sz="2400" dirty="0">
              <a:solidFill>
                <a:schemeClr val="tx2"/>
              </a:solidFill>
              <a:latin typeface="Times New Roman" panose="02020603050405020304" pitchFamily="18" charset="0"/>
              <a:cs typeface="Times New Roman" panose="02020603050405020304" pitchFamily="18" charset="0"/>
            </a:endParaRPr>
          </a:p>
          <a:p>
            <a:r>
              <a:rPr lang="en-US" sz="2400" dirty="0">
                <a:solidFill>
                  <a:schemeClr val="tx2"/>
                </a:solidFill>
                <a:latin typeface="Times New Roman" panose="02020603050405020304" pitchFamily="18" charset="0"/>
                <a:cs typeface="Times New Roman" panose="02020603050405020304" pitchFamily="18" charset="0"/>
              </a:rPr>
              <a:t>Re-think the City’s Lakes Program </a:t>
            </a:r>
            <a:r>
              <a:rPr lang="en-US" sz="2400" dirty="0" smtClean="0">
                <a:solidFill>
                  <a:schemeClr val="tx2"/>
                </a:solidFill>
                <a:latin typeface="Times New Roman" panose="02020603050405020304" pitchFamily="18" charset="0"/>
                <a:cs typeface="Times New Roman" panose="02020603050405020304" pitchFamily="18" charset="0"/>
              </a:rPr>
              <a:t>(Is it political </a:t>
            </a:r>
            <a:r>
              <a:rPr lang="en-US" sz="2400" dirty="0">
                <a:solidFill>
                  <a:schemeClr val="tx2"/>
                </a:solidFill>
                <a:latin typeface="Times New Roman" panose="02020603050405020304" pitchFamily="18" charset="0"/>
                <a:cs typeface="Times New Roman" panose="02020603050405020304" pitchFamily="18" charset="0"/>
              </a:rPr>
              <a:t>window </a:t>
            </a:r>
            <a:r>
              <a:rPr lang="en-US" sz="2400" dirty="0" smtClean="0">
                <a:solidFill>
                  <a:schemeClr val="tx2"/>
                </a:solidFill>
                <a:latin typeface="Times New Roman" panose="02020603050405020304" pitchFamily="18" charset="0"/>
                <a:cs typeface="Times New Roman" panose="02020603050405020304" pitchFamily="18" charset="0"/>
              </a:rPr>
              <a:t>dressing?). Restructure </a:t>
            </a:r>
            <a:r>
              <a:rPr lang="en-US" sz="2400" dirty="0">
                <a:solidFill>
                  <a:schemeClr val="tx2"/>
                </a:solidFill>
                <a:latin typeface="Times New Roman" panose="02020603050405020304" pitchFamily="18" charset="0"/>
                <a:cs typeface="Times New Roman" panose="02020603050405020304" pitchFamily="18" charset="0"/>
              </a:rPr>
              <a:t>and financially enhance the NDCA in a new role as a local Regulatory Agency.</a:t>
            </a:r>
          </a:p>
          <a:p>
            <a:endParaRPr lang="en-CA" dirty="0"/>
          </a:p>
        </p:txBody>
      </p:sp>
      <p:sp>
        <p:nvSpPr>
          <p:cNvPr id="5" name="Slide Number Placeholder 4"/>
          <p:cNvSpPr>
            <a:spLocks noGrp="1"/>
          </p:cNvSpPr>
          <p:nvPr>
            <p:ph type="sldNum" sz="quarter" idx="12"/>
          </p:nvPr>
        </p:nvSpPr>
        <p:spPr/>
        <p:txBody>
          <a:bodyPr/>
          <a:lstStyle/>
          <a:p>
            <a:fld id="{9CD8D479-8942-46E8-A226-A4E01F7A105C}" type="slidenum">
              <a:rPr lang="en-CA" smtClean="0"/>
              <a:t>16</a:t>
            </a:fld>
            <a:endParaRPr lang="en-CA"/>
          </a:p>
        </p:txBody>
      </p:sp>
      <p:sp>
        <p:nvSpPr>
          <p:cNvPr id="6" name="Date Placeholder 5"/>
          <p:cNvSpPr>
            <a:spLocks noGrp="1"/>
          </p:cNvSpPr>
          <p:nvPr>
            <p:ph type="dt" sz="half" idx="10"/>
          </p:nvPr>
        </p:nvSpPr>
        <p:spPr/>
        <p:txBody>
          <a:bodyPr/>
          <a:lstStyle/>
          <a:p>
            <a:fld id="{93A66BA0-BF77-43AC-894A-20AD8220B887}" type="datetime1">
              <a:rPr lang="en-US" smtClean="0"/>
              <a:pPr/>
              <a:t>5/9/2018</a:t>
            </a:fld>
            <a:endParaRPr lang="en-US" dirty="0"/>
          </a:p>
        </p:txBody>
      </p:sp>
      <p:sp>
        <p:nvSpPr>
          <p:cNvPr id="7" name="Footer Placeholder 6"/>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92086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Thank you for your attention. </a:t>
            </a:r>
            <a:br>
              <a:rPr lang="en-US" dirty="0"/>
            </a:br>
            <a:endParaRPr lang="en-US" dirty="0"/>
          </a:p>
        </p:txBody>
      </p:sp>
      <p:sp>
        <p:nvSpPr>
          <p:cNvPr id="5" name="Text Placeholder 4"/>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847197"/>
          </a:xfrm>
        </p:spPr>
        <p:txBody>
          <a:bodyPr>
            <a:normAutofit/>
          </a:bodyPr>
          <a:lstStyle/>
          <a:p>
            <a:pPr algn="ctr"/>
            <a:r>
              <a:rPr lang="fr-FR" sz="4000" dirty="0" err="1" smtClean="0">
                <a:latin typeface="Times New Roman" panose="02020603050405020304" pitchFamily="18" charset="0"/>
                <a:cs typeface="Times New Roman" panose="02020603050405020304" pitchFamily="18" charset="0"/>
              </a:rPr>
              <a:t>Risks</a:t>
            </a:r>
            <a:r>
              <a:rPr lang="fr-FR" sz="4000" dirty="0" smtClean="0">
                <a:latin typeface="Times New Roman" panose="02020603050405020304" pitchFamily="18" charset="0"/>
                <a:cs typeface="Times New Roman" panose="02020603050405020304" pitchFamily="18" charset="0"/>
              </a:rPr>
              <a:t> to </a:t>
            </a:r>
            <a:r>
              <a:rPr lang="fr-FR" sz="4000" dirty="0" err="1" smtClean="0">
                <a:latin typeface="Times New Roman" panose="02020603050405020304" pitchFamily="18" charset="0"/>
                <a:cs typeface="Times New Roman" panose="02020603050405020304" pitchFamily="18" charset="0"/>
              </a:rPr>
              <a:t>Ramsey</a:t>
            </a:r>
            <a:r>
              <a:rPr lang="fr-FR" sz="4000" dirty="0" smtClean="0">
                <a:latin typeface="Times New Roman" panose="02020603050405020304" pitchFamily="18" charset="0"/>
                <a:cs typeface="Times New Roman" panose="02020603050405020304" pitchFamily="18" charset="0"/>
              </a:rPr>
              <a:t> Lake  </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2800" i="1" dirty="0" smtClean="0">
                <a:solidFill>
                  <a:srgbClr val="20124D"/>
                </a:solidFill>
                <a:latin typeface="Times New Roman" panose="02020603050405020304" pitchFamily="18" charset="0"/>
              </a:rPr>
              <a:t>Ramsey Lake provides approximately 30% of the drinking water to the City of Greater Sudbury. </a:t>
            </a:r>
          </a:p>
          <a:p>
            <a:pPr marL="0" indent="0">
              <a:buNone/>
            </a:pPr>
            <a:endParaRPr lang="en-US" sz="2800" i="1" dirty="0" smtClean="0">
              <a:solidFill>
                <a:srgbClr val="20124D"/>
              </a:solidFill>
              <a:latin typeface="Times New Roman" panose="02020603050405020304" pitchFamily="18" charset="0"/>
            </a:endParaRPr>
          </a:p>
          <a:p>
            <a:pPr marL="0" indent="0">
              <a:buNone/>
            </a:pPr>
            <a:r>
              <a:rPr lang="en-US" sz="2800" i="1" u="sng" dirty="0" smtClean="0">
                <a:solidFill>
                  <a:srgbClr val="20124D"/>
                </a:solidFill>
                <a:latin typeface="Times New Roman" panose="02020603050405020304" pitchFamily="18" charset="0"/>
              </a:rPr>
              <a:t>However, the lake </a:t>
            </a:r>
            <a:r>
              <a:rPr lang="en-US" sz="2800" i="1" u="sng" dirty="0">
                <a:solidFill>
                  <a:srgbClr val="20124D"/>
                </a:solidFill>
                <a:latin typeface="Times New Roman" panose="02020603050405020304" pitchFamily="18" charset="0"/>
              </a:rPr>
              <a:t>is </a:t>
            </a:r>
            <a:r>
              <a:rPr lang="en-US" sz="2800" i="1" u="sng" dirty="0" smtClean="0">
                <a:solidFill>
                  <a:srgbClr val="20124D"/>
                </a:solidFill>
                <a:latin typeface="Times New Roman" panose="02020603050405020304" pitchFamily="18" charset="0"/>
              </a:rPr>
              <a:t>susceptible</a:t>
            </a:r>
          </a:p>
          <a:p>
            <a:pPr marL="0" indent="0">
              <a:buNone/>
            </a:pPr>
            <a:r>
              <a:rPr lang="en-US" sz="2800" i="1" u="sng" dirty="0" smtClean="0">
                <a:solidFill>
                  <a:srgbClr val="20124D"/>
                </a:solidFill>
                <a:latin typeface="Times New Roman" panose="02020603050405020304" pitchFamily="18" charset="0"/>
              </a:rPr>
              <a:t>to </a:t>
            </a:r>
            <a:r>
              <a:rPr lang="en-US" sz="2800" i="1" u="sng" dirty="0">
                <a:solidFill>
                  <a:srgbClr val="20124D"/>
                </a:solidFill>
                <a:latin typeface="Times New Roman" panose="02020603050405020304" pitchFamily="18" charset="0"/>
              </a:rPr>
              <a:t>non-point source </a:t>
            </a:r>
            <a:endParaRPr lang="en-US" sz="2800" i="1" u="sng" dirty="0" smtClean="0">
              <a:solidFill>
                <a:srgbClr val="20124D"/>
              </a:solidFill>
              <a:latin typeface="Times New Roman" panose="02020603050405020304" pitchFamily="18" charset="0"/>
            </a:endParaRPr>
          </a:p>
          <a:p>
            <a:pPr marL="0" indent="0">
              <a:buNone/>
            </a:pPr>
            <a:r>
              <a:rPr lang="en-US" sz="2800" i="1" u="sng" dirty="0" smtClean="0">
                <a:solidFill>
                  <a:srgbClr val="20124D"/>
                </a:solidFill>
                <a:latin typeface="Times New Roman" panose="02020603050405020304" pitchFamily="18" charset="0"/>
              </a:rPr>
              <a:t>contamination. </a:t>
            </a:r>
          </a:p>
        </p:txBody>
      </p:sp>
      <p:sp>
        <p:nvSpPr>
          <p:cNvPr id="4" name="Slide Number Placeholder 3"/>
          <p:cNvSpPr>
            <a:spLocks noGrp="1"/>
          </p:cNvSpPr>
          <p:nvPr>
            <p:ph type="sldNum" sz="quarter" idx="12"/>
          </p:nvPr>
        </p:nvSpPr>
        <p:spPr/>
        <p:txBody>
          <a:bodyPr/>
          <a:lstStyle/>
          <a:p>
            <a:fld id="{9CD8D479-8942-46E8-A226-A4E01F7A105C}" type="slidenum">
              <a:rPr lang="en-US" smtClean="0"/>
              <a:t>2</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5/9/2018</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830" y="2437037"/>
            <a:ext cx="3838145" cy="2878609"/>
          </a:xfrm>
          <a:prstGeom prst="rect">
            <a:avLst/>
          </a:prstGeom>
        </p:spPr>
      </p:pic>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10026" y="276087"/>
            <a:ext cx="9371949" cy="2302356"/>
          </a:xfrm>
        </p:spPr>
        <p:txBody>
          <a:bodyPr>
            <a:normAutofit/>
          </a:bodyPr>
          <a:lstStyle/>
          <a:p>
            <a:r>
              <a:rPr lang="en-US" sz="2800" dirty="0">
                <a:solidFill>
                  <a:srgbClr val="20124D"/>
                </a:solidFill>
                <a:latin typeface="Times New Roman" panose="02020603050405020304" pitchFamily="18" charset="0"/>
              </a:rPr>
              <a:t>It is located in an urbanized area; close to major routes, storm sewer system, fuel spills; and is used for multiple recreational uses).</a:t>
            </a:r>
            <a:br>
              <a:rPr lang="en-US" sz="2800" dirty="0">
                <a:solidFill>
                  <a:srgbClr val="20124D"/>
                </a:solidFill>
                <a:latin typeface="Times New Roman" panose="02020603050405020304" pitchFamily="18" charset="0"/>
              </a:rPr>
            </a:br>
            <a:endParaRPr lang="en-CA" sz="2800" dirty="0"/>
          </a:p>
        </p:txBody>
      </p:sp>
      <p:sp>
        <p:nvSpPr>
          <p:cNvPr id="4" name="Slide Number Placeholder 3"/>
          <p:cNvSpPr>
            <a:spLocks noGrp="1"/>
          </p:cNvSpPr>
          <p:nvPr>
            <p:ph type="sldNum" sz="quarter" idx="12"/>
          </p:nvPr>
        </p:nvSpPr>
        <p:spPr/>
        <p:txBody>
          <a:bodyPr/>
          <a:lstStyle/>
          <a:p>
            <a:fld id="{9CD8D479-8942-46E8-A226-A4E01F7A105C}" type="slidenum">
              <a:rPr lang="en-CA" smtClean="0"/>
              <a:t>3</a:t>
            </a:fld>
            <a:endParaRPr lang="en-CA"/>
          </a:p>
        </p:txBody>
      </p:sp>
      <p:sp>
        <p:nvSpPr>
          <p:cNvPr id="5" name="Date Placeholder 4"/>
          <p:cNvSpPr>
            <a:spLocks noGrp="1"/>
          </p:cNvSpPr>
          <p:nvPr>
            <p:ph type="dt" sz="half" idx="10"/>
          </p:nvPr>
        </p:nvSpPr>
        <p:spPr/>
        <p:txBody>
          <a:bodyPr/>
          <a:lstStyle/>
          <a:p>
            <a:fld id="{6DD1B487-36FD-4CED-B07A-1A81FC6540B1}" type="datetime1">
              <a:rPr lang="en-US" smtClean="0"/>
              <a:pPr/>
              <a:t>5/9/2018</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734" y="2747000"/>
            <a:ext cx="4420115" cy="249020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331" y="2229741"/>
            <a:ext cx="5599842" cy="4202121"/>
          </a:xfrm>
          <a:prstGeom prst="rect">
            <a:avLst/>
          </a:prstGeom>
        </p:spPr>
      </p:pic>
    </p:spTree>
    <p:extLst>
      <p:ext uri="{BB962C8B-B14F-4D97-AF65-F5344CB8AC3E}">
        <p14:creationId xmlns:p14="http://schemas.microsoft.com/office/powerpoint/2010/main" val="295364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682434" y="912228"/>
            <a:ext cx="4155622" cy="2532888"/>
          </a:xfrm>
        </p:spPr>
        <p:txBody>
          <a:bodyPr/>
          <a:lstStyle/>
          <a:p>
            <a:pPr algn="ctr"/>
            <a:r>
              <a:rPr lang="en-US" sz="2800" dirty="0">
                <a:solidFill>
                  <a:srgbClr val="20124D"/>
                </a:solidFill>
                <a:latin typeface="Times New Roman" panose="02020603050405020304" pitchFamily="18" charset="0"/>
              </a:rPr>
              <a:t>CP rail line is located within the </a:t>
            </a:r>
            <a:r>
              <a:rPr lang="en-US" sz="2800" dirty="0" smtClean="0">
                <a:solidFill>
                  <a:srgbClr val="20124D"/>
                </a:solidFill>
                <a:latin typeface="Times New Roman" panose="02020603050405020304" pitchFamily="18" charset="0"/>
              </a:rPr>
              <a:t>sub-watershed</a:t>
            </a:r>
            <a:br>
              <a:rPr lang="en-US" sz="2800" dirty="0" smtClean="0">
                <a:solidFill>
                  <a:srgbClr val="20124D"/>
                </a:solidFill>
                <a:latin typeface="Times New Roman" panose="02020603050405020304" pitchFamily="18" charset="0"/>
              </a:rPr>
            </a:br>
            <a:r>
              <a:rPr lang="en-US" sz="3600" dirty="0">
                <a:solidFill>
                  <a:srgbClr val="20124D"/>
                </a:solidFill>
                <a:latin typeface="Times New Roman" panose="02020603050405020304" pitchFamily="18" charset="0"/>
              </a:rPr>
              <a:t/>
            </a:r>
            <a:br>
              <a:rPr lang="en-US" sz="3600" dirty="0">
                <a:solidFill>
                  <a:srgbClr val="20124D"/>
                </a:solidFill>
                <a:latin typeface="Times New Roman" panose="02020603050405020304" pitchFamily="18" charset="0"/>
              </a:rPr>
            </a:br>
            <a:endParaRPr lang="en-CA"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196" y="513617"/>
            <a:ext cx="5216525" cy="2938887"/>
          </a:xfrm>
        </p:spPr>
      </p:pic>
      <p:sp>
        <p:nvSpPr>
          <p:cNvPr id="12" name="Text Placeholder 11"/>
          <p:cNvSpPr>
            <a:spLocks noGrp="1"/>
          </p:cNvSpPr>
          <p:nvPr>
            <p:ph type="body" sz="half" idx="2"/>
          </p:nvPr>
        </p:nvSpPr>
        <p:spPr/>
        <p:txBody>
          <a:bodyPr/>
          <a:lstStyle/>
          <a:p>
            <a:r>
              <a:rPr lang="en-CA" dirty="0" smtClean="0"/>
              <a:t> </a:t>
            </a:r>
            <a:endParaRPr lang="en-CA" dirty="0"/>
          </a:p>
        </p:txBody>
      </p:sp>
      <p:sp>
        <p:nvSpPr>
          <p:cNvPr id="4" name="Slide Number Placeholder 3"/>
          <p:cNvSpPr>
            <a:spLocks noGrp="1"/>
          </p:cNvSpPr>
          <p:nvPr>
            <p:ph type="sldNum" sz="quarter" idx="12"/>
          </p:nvPr>
        </p:nvSpPr>
        <p:spPr/>
        <p:txBody>
          <a:bodyPr/>
          <a:lstStyle/>
          <a:p>
            <a:fld id="{9CD8D479-8942-46E8-A226-A4E01F7A105C}" type="slidenum">
              <a:rPr lang="en-CA" smtClean="0"/>
              <a:t>4</a:t>
            </a:fld>
            <a:endParaRPr lang="en-CA"/>
          </a:p>
        </p:txBody>
      </p:sp>
      <p:sp>
        <p:nvSpPr>
          <p:cNvPr id="5" name="Date Placeholder 4"/>
          <p:cNvSpPr>
            <a:spLocks noGrp="1"/>
          </p:cNvSpPr>
          <p:nvPr>
            <p:ph type="dt" sz="half" idx="10"/>
          </p:nvPr>
        </p:nvSpPr>
        <p:spPr/>
        <p:txBody>
          <a:bodyPr/>
          <a:lstStyle/>
          <a:p>
            <a:fld id="{6DD1B487-36FD-4CED-B07A-1A81FC6540B1}" type="datetime1">
              <a:rPr lang="en-US" smtClean="0"/>
              <a:pPr/>
              <a:t>5/9/2018</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pic>
        <p:nvPicPr>
          <p:cNvPr id="11" name="Content Placeholder 10"/>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2702923" y="3502152"/>
            <a:ext cx="7013843" cy="2956313"/>
          </a:xfrm>
        </p:spPr>
      </p:pic>
    </p:spTree>
    <p:extLst>
      <p:ext uri="{BB962C8B-B14F-4D97-AF65-F5344CB8AC3E}">
        <p14:creationId xmlns:p14="http://schemas.microsoft.com/office/powerpoint/2010/main" val="111786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solidFill>
                  <a:srgbClr val="20124D"/>
                </a:solidFill>
                <a:latin typeface="Times New Roman" panose="02020603050405020304" pitchFamily="18" charset="0"/>
              </a:rPr>
              <a:t/>
            </a:r>
            <a:br>
              <a:rPr lang="en-US" dirty="0" smtClean="0">
                <a:solidFill>
                  <a:srgbClr val="20124D"/>
                </a:solidFill>
                <a:latin typeface="Times New Roman" panose="02020603050405020304" pitchFamily="18" charset="0"/>
              </a:rPr>
            </a:br>
            <a:r>
              <a:rPr lang="en-US" dirty="0">
                <a:solidFill>
                  <a:srgbClr val="20124D"/>
                </a:solidFill>
                <a:latin typeface="Times New Roman" panose="02020603050405020304" pitchFamily="18" charset="0"/>
              </a:rPr>
              <a:t/>
            </a:r>
            <a:br>
              <a:rPr lang="en-US" dirty="0">
                <a:solidFill>
                  <a:srgbClr val="20124D"/>
                </a:solidFill>
                <a:latin typeface="Times New Roman" panose="02020603050405020304" pitchFamily="18" charset="0"/>
              </a:rPr>
            </a:br>
            <a:r>
              <a:rPr lang="en-US" dirty="0" smtClean="0">
                <a:solidFill>
                  <a:srgbClr val="20124D"/>
                </a:solidFill>
                <a:latin typeface="Times New Roman" panose="02020603050405020304" pitchFamily="18" charset="0"/>
              </a:rPr>
              <a:t/>
            </a:r>
            <a:br>
              <a:rPr lang="en-US" dirty="0" smtClean="0">
                <a:solidFill>
                  <a:srgbClr val="20124D"/>
                </a:solidFill>
                <a:latin typeface="Times New Roman" panose="02020603050405020304" pitchFamily="18" charset="0"/>
              </a:rPr>
            </a:br>
            <a:r>
              <a:rPr lang="en-US" dirty="0">
                <a:solidFill>
                  <a:srgbClr val="20124D"/>
                </a:solidFill>
                <a:latin typeface="Times New Roman" panose="02020603050405020304" pitchFamily="18" charset="0"/>
              </a:rPr>
              <a:t/>
            </a:r>
            <a:br>
              <a:rPr lang="en-US" dirty="0">
                <a:solidFill>
                  <a:srgbClr val="20124D"/>
                </a:solidFill>
                <a:latin typeface="Times New Roman" panose="02020603050405020304" pitchFamily="18" charset="0"/>
              </a:rPr>
            </a:br>
            <a:r>
              <a:rPr lang="en-US" sz="3100" dirty="0" smtClean="0">
                <a:solidFill>
                  <a:srgbClr val="20124D"/>
                </a:solidFill>
                <a:latin typeface="Times New Roman" panose="02020603050405020304" pitchFamily="18" charset="0"/>
                <a:cs typeface="Times New Roman" panose="02020603050405020304" pitchFamily="18" charset="0"/>
              </a:rPr>
              <a:t>Multiple </a:t>
            </a:r>
            <a:r>
              <a:rPr lang="en-US" sz="3100" dirty="0">
                <a:solidFill>
                  <a:srgbClr val="20124D"/>
                </a:solidFill>
                <a:latin typeface="Times New Roman" panose="02020603050405020304" pitchFamily="18" charset="0"/>
                <a:cs typeface="Times New Roman" panose="02020603050405020304" pitchFamily="18" charset="0"/>
              </a:rPr>
              <a:t>storm sewers directly discharging to the lake, plus several sub-sub-catchments (Minnow Lake, Frobisher Creek and Lake Laurentian</a:t>
            </a:r>
            <a:r>
              <a:rPr lang="en-US" sz="3100" dirty="0" smtClean="0">
                <a:solidFill>
                  <a:srgbClr val="20124D"/>
                </a:solidFill>
                <a:latin typeface="Times New Roman" panose="02020603050405020304" pitchFamily="18" charset="0"/>
                <a:cs typeface="Times New Roman" panose="02020603050405020304" pitchFamily="18" charset="0"/>
              </a:rPr>
              <a:t>)</a:t>
            </a:r>
            <a:endParaRPr lang="en-CA" sz="3100" dirty="0">
              <a:latin typeface="Times New Roman" panose="02020603050405020304" pitchFamily="18" charset="0"/>
              <a:cs typeface="Times New Roman" panose="02020603050405020304" pitchFamily="18" charset="0"/>
            </a:endParaRPr>
          </a:p>
        </p:txBody>
      </p:sp>
      <p:sp>
        <p:nvSpPr>
          <p:cNvPr id="10" name="Text Placeholder 9"/>
          <p:cNvSpPr>
            <a:spLocks noGrp="1"/>
          </p:cNvSpPr>
          <p:nvPr>
            <p:ph type="body" sz="half" idx="2"/>
          </p:nvPr>
        </p:nvSpPr>
        <p:spPr/>
        <p:txBody>
          <a:bodyPr>
            <a:normAutofit/>
          </a:bodyPr>
          <a:lstStyle/>
          <a:p>
            <a:endParaRPr lang="en-US" sz="2000" dirty="0" smtClean="0">
              <a:solidFill>
                <a:srgbClr val="20124D"/>
              </a:solidFill>
              <a:latin typeface="Times New Roman" panose="02020603050405020304" pitchFamily="18" charset="0"/>
            </a:endParaRPr>
          </a:p>
          <a:p>
            <a:r>
              <a:rPr lang="en-US" sz="2000" i="1" dirty="0" smtClean="0">
                <a:solidFill>
                  <a:srgbClr val="20124D"/>
                </a:solidFill>
                <a:latin typeface="Times New Roman" panose="02020603050405020304" pitchFamily="18" charset="0"/>
              </a:rPr>
              <a:t>Two </a:t>
            </a:r>
            <a:r>
              <a:rPr lang="en-US" sz="2000" i="1" dirty="0">
                <a:solidFill>
                  <a:srgbClr val="20124D"/>
                </a:solidFill>
                <a:latin typeface="Times New Roman" panose="02020603050405020304" pitchFamily="18" charset="0"/>
              </a:rPr>
              <a:t>of these are highly </a:t>
            </a:r>
            <a:r>
              <a:rPr lang="en-US" sz="2000" i="1" dirty="0" smtClean="0">
                <a:solidFill>
                  <a:srgbClr val="20124D"/>
                </a:solidFill>
                <a:latin typeface="Times New Roman" panose="02020603050405020304" pitchFamily="18" charset="0"/>
              </a:rPr>
              <a:t>urbanized (Minnow Lake and Frobisher Creek) </a:t>
            </a:r>
            <a:r>
              <a:rPr lang="en-US" sz="2000" i="1" dirty="0">
                <a:solidFill>
                  <a:srgbClr val="20124D"/>
                </a:solidFill>
                <a:latin typeface="Times New Roman" panose="02020603050405020304" pitchFamily="18" charset="0"/>
              </a:rPr>
              <a:t>and the third a protected wetland </a:t>
            </a:r>
            <a:r>
              <a:rPr lang="en-US" sz="2000" i="1" dirty="0" smtClean="0">
                <a:solidFill>
                  <a:srgbClr val="20124D"/>
                </a:solidFill>
                <a:latin typeface="Times New Roman" panose="02020603050405020304" pitchFamily="18" charset="0"/>
              </a:rPr>
              <a:t>habitat (Lake Laurentian).</a:t>
            </a:r>
            <a:endParaRPr lang="en-CA" sz="2000" i="1" dirty="0"/>
          </a:p>
        </p:txBody>
      </p:sp>
      <p:sp>
        <p:nvSpPr>
          <p:cNvPr id="5" name="Slide Number Placeholder 4"/>
          <p:cNvSpPr>
            <a:spLocks noGrp="1"/>
          </p:cNvSpPr>
          <p:nvPr>
            <p:ph type="sldNum" sz="quarter" idx="12"/>
          </p:nvPr>
        </p:nvSpPr>
        <p:spPr/>
        <p:txBody>
          <a:bodyPr/>
          <a:lstStyle/>
          <a:p>
            <a:fld id="{9CD8D479-8942-46E8-A226-A4E01F7A105C}" type="slidenum">
              <a:rPr lang="en-CA" smtClean="0"/>
              <a:t>5</a:t>
            </a:fld>
            <a:endParaRPr lang="en-CA"/>
          </a:p>
        </p:txBody>
      </p:sp>
      <p:sp>
        <p:nvSpPr>
          <p:cNvPr id="6" name="Date Placeholder 5"/>
          <p:cNvSpPr>
            <a:spLocks noGrp="1"/>
          </p:cNvSpPr>
          <p:nvPr>
            <p:ph type="dt" sz="half" idx="10"/>
          </p:nvPr>
        </p:nvSpPr>
        <p:spPr/>
        <p:txBody>
          <a:bodyPr/>
          <a:lstStyle/>
          <a:p>
            <a:fld id="{BA2A3310-D664-4933-9402-AB5DB0887727}" type="datetime1">
              <a:rPr lang="en-US" smtClean="0"/>
              <a:pPr/>
              <a:t>5/9/2018</a:t>
            </a:fld>
            <a:endParaRPr lang="en-US" dirty="0"/>
          </a:p>
        </p:txBody>
      </p:sp>
      <p:sp>
        <p:nvSpPr>
          <p:cNvPr id="7" name="Footer Placeholder 6"/>
          <p:cNvSpPr>
            <a:spLocks noGrp="1"/>
          </p:cNvSpPr>
          <p:nvPr>
            <p:ph type="ftr" sz="quarter" idx="11"/>
          </p:nvPr>
        </p:nvSpPr>
        <p:spPr/>
        <p:txBody>
          <a:bodyPr/>
          <a:lstStyle/>
          <a:p>
            <a:r>
              <a:rPr lang="en-US" dirty="0" smtClean="0"/>
              <a:t> </a:t>
            </a:r>
            <a:endParaRPr lang="en-US" dirty="0"/>
          </a:p>
        </p:txBody>
      </p:sp>
      <p:pic>
        <p:nvPicPr>
          <p:cNvPr id="14" name="Picture Placeholder 1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1331" b="21331"/>
          <a:stretch>
            <a:fillRect/>
          </a:stretch>
        </p:blipFill>
        <p:spPr/>
      </p:pic>
    </p:spTree>
    <p:extLst>
      <p:ext uri="{BB962C8B-B14F-4D97-AF65-F5344CB8AC3E}">
        <p14:creationId xmlns:p14="http://schemas.microsoft.com/office/powerpoint/2010/main" val="51765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10026" y="276087"/>
            <a:ext cx="9371949" cy="1289914"/>
          </a:xfrm>
        </p:spPr>
        <p:txBody>
          <a:bodyPr>
            <a:normAutofit fontScale="90000"/>
          </a:bodyPr>
          <a:lstStyle/>
          <a:p>
            <a:r>
              <a:rPr lang="en-US" sz="2400" dirty="0">
                <a:solidFill>
                  <a:srgbClr val="20124D"/>
                </a:solidFill>
                <a:latin typeface="Times New Roman" panose="02020603050405020304" pitchFamily="18" charset="0"/>
              </a:rPr>
              <a:t>Much of the City’s more recent development has occurred </a:t>
            </a:r>
            <a:r>
              <a:rPr lang="en-US" sz="2400" dirty="0" smtClean="0">
                <a:solidFill>
                  <a:srgbClr val="20124D"/>
                </a:solidFill>
                <a:latin typeface="Times New Roman" panose="02020603050405020304" pitchFamily="18" charset="0"/>
              </a:rPr>
              <a:t>within the </a:t>
            </a:r>
            <a:r>
              <a:rPr lang="en-US" sz="2400" dirty="0">
                <a:solidFill>
                  <a:srgbClr val="20124D"/>
                </a:solidFill>
                <a:latin typeface="Times New Roman" panose="02020603050405020304" pitchFamily="18" charset="0"/>
              </a:rPr>
              <a:t>Ramsey Lake catchment (Big Box stores plus new residential development, NE of Second Ave. and the lands south of the CP Line/Frobisher Creek) </a:t>
            </a:r>
            <a:endParaRPr lang="en-CA" sz="24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716" y="1565275"/>
            <a:ext cx="8301135" cy="4991256"/>
          </a:xfrm>
        </p:spPr>
      </p:pic>
      <p:sp>
        <p:nvSpPr>
          <p:cNvPr id="4" name="Slide Number Placeholder 3"/>
          <p:cNvSpPr>
            <a:spLocks noGrp="1"/>
          </p:cNvSpPr>
          <p:nvPr>
            <p:ph type="sldNum" sz="quarter" idx="12"/>
          </p:nvPr>
        </p:nvSpPr>
        <p:spPr/>
        <p:txBody>
          <a:bodyPr/>
          <a:lstStyle/>
          <a:p>
            <a:fld id="{9CD8D479-8942-46E8-A226-A4E01F7A105C}" type="slidenum">
              <a:rPr lang="en-CA" smtClean="0"/>
              <a:t>6</a:t>
            </a:fld>
            <a:endParaRPr lang="en-CA"/>
          </a:p>
        </p:txBody>
      </p:sp>
      <p:sp>
        <p:nvSpPr>
          <p:cNvPr id="5" name="Date Placeholder 4"/>
          <p:cNvSpPr>
            <a:spLocks noGrp="1"/>
          </p:cNvSpPr>
          <p:nvPr>
            <p:ph type="dt" sz="half" idx="10"/>
          </p:nvPr>
        </p:nvSpPr>
        <p:spPr/>
        <p:txBody>
          <a:bodyPr/>
          <a:lstStyle/>
          <a:p>
            <a:fld id="{6DD1B487-36FD-4CED-B07A-1A81FC6540B1}" type="datetime1">
              <a:rPr lang="en-US" smtClean="0"/>
              <a:pPr/>
              <a:t>5/9/2018</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69076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09816" y="161077"/>
            <a:ext cx="9371949" cy="1183566"/>
          </a:xfrm>
        </p:spPr>
        <p:txBody>
          <a:bodyPr/>
          <a:lstStyle/>
          <a:p>
            <a:pPr algn="ctr"/>
            <a:r>
              <a:rPr lang="en-CA" dirty="0" smtClean="0">
                <a:latin typeface="Times New Roman" panose="02020603050405020304" pitchFamily="18" charset="0"/>
                <a:cs typeface="Times New Roman" panose="02020603050405020304" pitchFamily="18" charset="0"/>
              </a:rPr>
              <a:t>Within the City of Greater Sudbury</a:t>
            </a:r>
            <a:endParaRPr lang="en-CA" dirty="0">
              <a:latin typeface="Times New Roman" panose="02020603050405020304" pitchFamily="18" charset="0"/>
              <a:cs typeface="Times New Roman" panose="02020603050405020304" pitchFamily="18" charset="0"/>
            </a:endParaRPr>
          </a:p>
        </p:txBody>
      </p:sp>
      <p:sp>
        <p:nvSpPr>
          <p:cNvPr id="10" name="Content Placeholder 9"/>
          <p:cNvSpPr>
            <a:spLocks noGrp="1"/>
          </p:cNvSpPr>
          <p:nvPr>
            <p:ph idx="1"/>
          </p:nvPr>
        </p:nvSpPr>
        <p:spPr>
          <a:xfrm>
            <a:off x="1410027" y="1837849"/>
            <a:ext cx="9371948" cy="4620682"/>
          </a:xfrm>
        </p:spPr>
        <p:txBody>
          <a:bodyPr>
            <a:normAutofit/>
          </a:bodyPr>
          <a:lstStyle/>
          <a:p>
            <a:r>
              <a:rPr lang="en-US" sz="2800" dirty="0">
                <a:solidFill>
                  <a:srgbClr val="20124D"/>
                </a:solidFill>
                <a:latin typeface="Times New Roman" panose="02020603050405020304" pitchFamily="18" charset="0"/>
              </a:rPr>
              <a:t>This trend </a:t>
            </a:r>
            <a:r>
              <a:rPr lang="en-US" sz="2800" b="1" dirty="0">
                <a:solidFill>
                  <a:srgbClr val="20124D"/>
                </a:solidFill>
                <a:latin typeface="Times New Roman" panose="02020603050405020304" pitchFamily="18" charset="0"/>
              </a:rPr>
              <a:t>is</a:t>
            </a:r>
            <a:r>
              <a:rPr lang="en-US" sz="2800" dirty="0">
                <a:solidFill>
                  <a:srgbClr val="20124D"/>
                </a:solidFill>
                <a:latin typeface="Times New Roman" panose="02020603050405020304" pitchFamily="18" charset="0"/>
              </a:rPr>
              <a:t> the City’s Official </a:t>
            </a:r>
            <a:r>
              <a:rPr lang="en-US" sz="2800" dirty="0" smtClean="0">
                <a:solidFill>
                  <a:srgbClr val="20124D"/>
                </a:solidFill>
                <a:latin typeface="Times New Roman" panose="02020603050405020304" pitchFamily="18" charset="0"/>
              </a:rPr>
              <a:t>Plan – creation of New Development areas versus infilling of existing development</a:t>
            </a:r>
          </a:p>
          <a:p>
            <a:pPr marL="0" indent="0">
              <a:buNone/>
            </a:pPr>
            <a:endParaRPr lang="en-US" sz="2800" dirty="0">
              <a:solidFill>
                <a:srgbClr val="20124D"/>
              </a:solidFill>
              <a:latin typeface="Times New Roman" panose="02020603050405020304" pitchFamily="18" charset="0"/>
            </a:endParaRPr>
          </a:p>
          <a:p>
            <a:r>
              <a:rPr lang="en-US" sz="2800" dirty="0">
                <a:solidFill>
                  <a:srgbClr val="20124D"/>
                </a:solidFill>
                <a:latin typeface="Times New Roman" panose="02020603050405020304" pitchFamily="18" charset="0"/>
              </a:rPr>
              <a:t>Storm water management planning is </a:t>
            </a:r>
            <a:r>
              <a:rPr lang="en-US" sz="2800" dirty="0" smtClean="0">
                <a:solidFill>
                  <a:srgbClr val="20124D"/>
                </a:solidFill>
                <a:latin typeface="Times New Roman" panose="02020603050405020304" pitchFamily="18" charset="0"/>
              </a:rPr>
              <a:t>inadequate </a:t>
            </a:r>
            <a:r>
              <a:rPr lang="en-US" sz="2800" dirty="0">
                <a:solidFill>
                  <a:srgbClr val="20124D"/>
                </a:solidFill>
                <a:latin typeface="Times New Roman" panose="02020603050405020304" pitchFamily="18" charset="0"/>
              </a:rPr>
              <a:t>and piece meal </a:t>
            </a:r>
            <a:endParaRPr lang="en-US" sz="2800" dirty="0"/>
          </a:p>
          <a:p>
            <a:endParaRPr lang="en-CA" sz="2800" dirty="0"/>
          </a:p>
        </p:txBody>
      </p:sp>
      <p:sp>
        <p:nvSpPr>
          <p:cNvPr id="5" name="Slide Number Placeholder 4"/>
          <p:cNvSpPr>
            <a:spLocks noGrp="1"/>
          </p:cNvSpPr>
          <p:nvPr>
            <p:ph type="sldNum" sz="quarter" idx="12"/>
          </p:nvPr>
        </p:nvSpPr>
        <p:spPr/>
        <p:txBody>
          <a:bodyPr/>
          <a:lstStyle/>
          <a:p>
            <a:fld id="{9CD8D479-8942-46E8-A226-A4E01F7A105C}" type="slidenum">
              <a:rPr lang="en-CA" smtClean="0"/>
              <a:t>7</a:t>
            </a:fld>
            <a:endParaRPr lang="en-CA"/>
          </a:p>
        </p:txBody>
      </p:sp>
      <p:sp>
        <p:nvSpPr>
          <p:cNvPr id="6" name="Date Placeholder 5"/>
          <p:cNvSpPr>
            <a:spLocks noGrp="1"/>
          </p:cNvSpPr>
          <p:nvPr>
            <p:ph type="dt" sz="half" idx="10"/>
          </p:nvPr>
        </p:nvSpPr>
        <p:spPr/>
        <p:txBody>
          <a:bodyPr/>
          <a:lstStyle/>
          <a:p>
            <a:fld id="{93A66BA0-BF77-43AC-894A-20AD8220B887}" type="datetime1">
              <a:rPr lang="en-US" smtClean="0"/>
              <a:pPr/>
              <a:t>5/9/2018</a:t>
            </a:fld>
            <a:endParaRPr lang="en-US" dirty="0"/>
          </a:p>
        </p:txBody>
      </p:sp>
      <p:sp>
        <p:nvSpPr>
          <p:cNvPr id="7" name="Footer Placeholder 6"/>
          <p:cNvSpPr>
            <a:spLocks noGrp="1"/>
          </p:cNvSpPr>
          <p:nvPr>
            <p:ph type="ftr" sz="quarter" idx="11"/>
          </p:nvPr>
        </p:nvSpPr>
        <p:spPr/>
        <p:txBody>
          <a:bodyPr/>
          <a:lstStyle/>
          <a:p>
            <a:r>
              <a:rPr lang="en-US" dirty="0" smtClean="0"/>
              <a:t> </a:t>
            </a:r>
          </a:p>
          <a:p>
            <a:endParaRPr lang="en-US" dirty="0"/>
          </a:p>
        </p:txBody>
      </p:sp>
    </p:spTree>
    <p:extLst>
      <p:ext uri="{BB962C8B-B14F-4D97-AF65-F5344CB8AC3E}">
        <p14:creationId xmlns:p14="http://schemas.microsoft.com/office/powerpoint/2010/main" val="317767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a:latin typeface="Times New Roman" panose="02020603050405020304" pitchFamily="18" charset="0"/>
              </a:rPr>
              <a:t>Sodium </a:t>
            </a:r>
            <a:r>
              <a:rPr lang="en-US" dirty="0" smtClean="0">
                <a:latin typeface="Times New Roman" panose="02020603050405020304" pitchFamily="18" charset="0"/>
              </a:rPr>
              <a:t>and </a:t>
            </a:r>
            <a:r>
              <a:rPr lang="en-US" dirty="0">
                <a:latin typeface="Times New Roman" panose="02020603050405020304" pitchFamily="18" charset="0"/>
              </a:rPr>
              <a:t>chloride levels </a:t>
            </a:r>
            <a:r>
              <a:rPr lang="en-US" dirty="0" smtClean="0">
                <a:latin typeface="Times New Roman" panose="02020603050405020304" pitchFamily="18" charset="0"/>
              </a:rPr>
              <a:t>in </a:t>
            </a:r>
            <a:r>
              <a:rPr lang="en-US" dirty="0">
                <a:latin typeface="Times New Roman" panose="02020603050405020304" pitchFamily="18" charset="0"/>
              </a:rPr>
              <a:t>Ramsey Lake </a:t>
            </a:r>
            <a:r>
              <a:rPr lang="en-US" dirty="0" smtClean="0">
                <a:latin typeface="Times New Roman" panose="02020603050405020304" pitchFamily="18" charset="0"/>
              </a:rPr>
              <a:t/>
            </a:r>
            <a:br>
              <a:rPr lang="en-US" dirty="0" smtClean="0">
                <a:latin typeface="Times New Roman" panose="02020603050405020304" pitchFamily="18" charset="0"/>
              </a:rPr>
            </a:br>
            <a:r>
              <a:rPr lang="en-US" dirty="0" smtClean="0">
                <a:latin typeface="Times New Roman" panose="02020603050405020304" pitchFamily="18" charset="0"/>
              </a:rPr>
              <a:t>are increasing</a:t>
            </a:r>
            <a:endParaRPr lang="en-CA" dirty="0"/>
          </a:p>
        </p:txBody>
      </p:sp>
      <p:sp>
        <p:nvSpPr>
          <p:cNvPr id="9" name="Content Placeholder 8"/>
          <p:cNvSpPr>
            <a:spLocks noGrp="1"/>
          </p:cNvSpPr>
          <p:nvPr>
            <p:ph sz="half" idx="1"/>
          </p:nvPr>
        </p:nvSpPr>
        <p:spPr>
          <a:xfrm>
            <a:off x="1409700" y="1762897"/>
            <a:ext cx="4610099" cy="4414066"/>
          </a:xfrm>
        </p:spPr>
        <p:txBody>
          <a:bodyPr>
            <a:normAutofit lnSpcReduction="10000"/>
          </a:bodyPr>
          <a:lstStyle/>
          <a:p>
            <a:r>
              <a:rPr lang="en-US" sz="2000" dirty="0">
                <a:solidFill>
                  <a:srgbClr val="20124D"/>
                </a:solidFill>
                <a:latin typeface="Times New Roman" panose="02020603050405020304" pitchFamily="18" charset="0"/>
              </a:rPr>
              <a:t>Chloride levels are approximately 100 mg/L; the acute aquatic effect level is 125 mg/L</a:t>
            </a:r>
          </a:p>
          <a:p>
            <a:endParaRPr lang="en-US" sz="2000" dirty="0">
              <a:solidFill>
                <a:srgbClr val="20124D"/>
              </a:solidFill>
              <a:latin typeface="Times New Roman" panose="02020603050405020304" pitchFamily="18" charset="0"/>
            </a:endParaRPr>
          </a:p>
          <a:p>
            <a:r>
              <a:rPr lang="en-US" sz="2000" dirty="0">
                <a:solidFill>
                  <a:srgbClr val="20124D"/>
                </a:solidFill>
                <a:latin typeface="Times New Roman" panose="02020603050405020304" pitchFamily="18" charset="0"/>
              </a:rPr>
              <a:t>Sodium levels are currently 55 mg/L and exceed Provincial Drinking Water </a:t>
            </a:r>
            <a:r>
              <a:rPr lang="en-US" sz="2000" dirty="0" smtClean="0">
                <a:solidFill>
                  <a:srgbClr val="20124D"/>
                </a:solidFill>
                <a:latin typeface="Times New Roman" panose="02020603050405020304" pitchFamily="18" charset="0"/>
              </a:rPr>
              <a:t>Criteria</a:t>
            </a:r>
          </a:p>
          <a:p>
            <a:endParaRPr lang="en-US" sz="2000" dirty="0">
              <a:solidFill>
                <a:srgbClr val="20124D"/>
              </a:solidFill>
              <a:latin typeface="Times New Roman" panose="02020603050405020304" pitchFamily="18" charset="0"/>
            </a:endParaRPr>
          </a:p>
          <a:p>
            <a:r>
              <a:rPr lang="en-US" sz="2000" dirty="0" smtClean="0">
                <a:solidFill>
                  <a:srgbClr val="20124D"/>
                </a:solidFill>
                <a:latin typeface="Times New Roman" panose="02020603050405020304" pitchFamily="18" charset="0"/>
              </a:rPr>
              <a:t>Total loadings of road salt to the Ramsey Lake </a:t>
            </a:r>
            <a:r>
              <a:rPr lang="en-US" sz="2000" dirty="0" err="1" smtClean="0">
                <a:solidFill>
                  <a:srgbClr val="20124D"/>
                </a:solidFill>
                <a:latin typeface="Times New Roman" panose="02020603050405020304" pitchFamily="18" charset="0"/>
              </a:rPr>
              <a:t>subwatershed</a:t>
            </a:r>
            <a:r>
              <a:rPr lang="en-US" sz="2000" dirty="0" smtClean="0">
                <a:solidFill>
                  <a:srgbClr val="20124D"/>
                </a:solidFill>
                <a:latin typeface="Times New Roman" panose="02020603050405020304" pitchFamily="18" charset="0"/>
              </a:rPr>
              <a:t>: 1,300 metric </a:t>
            </a:r>
            <a:r>
              <a:rPr lang="en-US" sz="2000" dirty="0" err="1" smtClean="0">
                <a:solidFill>
                  <a:srgbClr val="20124D"/>
                </a:solidFill>
                <a:latin typeface="Times New Roman" panose="02020603050405020304" pitchFamily="18" charset="0"/>
              </a:rPr>
              <a:t>Tonnes</a:t>
            </a:r>
            <a:r>
              <a:rPr lang="en-US" sz="2000" dirty="0" smtClean="0">
                <a:solidFill>
                  <a:srgbClr val="20124D"/>
                </a:solidFill>
                <a:latin typeface="Times New Roman" panose="02020603050405020304" pitchFamily="18" charset="0"/>
              </a:rPr>
              <a:t>/year</a:t>
            </a:r>
          </a:p>
          <a:p>
            <a:endParaRPr lang="en-US" sz="2000" dirty="0">
              <a:solidFill>
                <a:srgbClr val="20124D"/>
              </a:solidFill>
              <a:latin typeface="Times New Roman" panose="02020603050405020304" pitchFamily="18" charset="0"/>
            </a:endParaRPr>
          </a:p>
          <a:p>
            <a:r>
              <a:rPr lang="en-US" sz="2000" dirty="0" smtClean="0">
                <a:solidFill>
                  <a:srgbClr val="20124D"/>
                </a:solidFill>
                <a:latin typeface="Times New Roman" panose="02020603050405020304" pitchFamily="18" charset="0"/>
              </a:rPr>
              <a:t>There are no engineering solutions to decrease salt content once in the lake</a:t>
            </a:r>
          </a:p>
          <a:p>
            <a:endParaRPr lang="en-US" dirty="0">
              <a:solidFill>
                <a:srgbClr val="20124D"/>
              </a:solidFill>
              <a:latin typeface="Times New Roman" panose="02020603050405020304" pitchFamily="18" charset="0"/>
            </a:endParaRPr>
          </a:p>
          <a:p>
            <a:endParaRPr lang="en-US" dirty="0"/>
          </a:p>
          <a:p>
            <a:endParaRPr lang="en-CA" dirty="0"/>
          </a:p>
        </p:txBody>
      </p:sp>
      <p:sp>
        <p:nvSpPr>
          <p:cNvPr id="5" name="Slide Number Placeholder 4"/>
          <p:cNvSpPr>
            <a:spLocks noGrp="1"/>
          </p:cNvSpPr>
          <p:nvPr>
            <p:ph type="sldNum" sz="quarter" idx="12"/>
          </p:nvPr>
        </p:nvSpPr>
        <p:spPr/>
        <p:txBody>
          <a:bodyPr/>
          <a:lstStyle/>
          <a:p>
            <a:fld id="{9CD8D479-8942-46E8-A226-A4E01F7A105C}" type="slidenum">
              <a:rPr lang="en-CA" smtClean="0"/>
              <a:t>8</a:t>
            </a:fld>
            <a:endParaRPr lang="en-CA"/>
          </a:p>
        </p:txBody>
      </p:sp>
      <p:sp>
        <p:nvSpPr>
          <p:cNvPr id="6" name="Date Placeholder 5"/>
          <p:cNvSpPr>
            <a:spLocks noGrp="1"/>
          </p:cNvSpPr>
          <p:nvPr>
            <p:ph type="dt" sz="half" idx="10"/>
          </p:nvPr>
        </p:nvSpPr>
        <p:spPr/>
        <p:txBody>
          <a:bodyPr/>
          <a:lstStyle/>
          <a:p>
            <a:fld id="{93A66BA0-BF77-43AC-894A-20AD8220B887}" type="datetime1">
              <a:rPr lang="en-US" smtClean="0"/>
              <a:pPr/>
              <a:t>5/9/2018</a:t>
            </a:fld>
            <a:endParaRPr lang="en-US" dirty="0"/>
          </a:p>
        </p:txBody>
      </p:sp>
      <p:sp>
        <p:nvSpPr>
          <p:cNvPr id="7" name="Footer Placeholder 6"/>
          <p:cNvSpPr>
            <a:spLocks noGrp="1"/>
          </p:cNvSpPr>
          <p:nvPr>
            <p:ph type="ftr" sz="quarter" idx="11"/>
          </p:nvPr>
        </p:nvSpPr>
        <p:spPr/>
        <p:txBody>
          <a:bodyPr/>
          <a:lstStyle/>
          <a:p>
            <a:r>
              <a:rPr lang="en-US" dirty="0" smtClean="0"/>
              <a:t> </a:t>
            </a:r>
            <a:endParaRPr lang="en-US" dirty="0"/>
          </a:p>
        </p:txBody>
      </p:sp>
      <p:pic>
        <p:nvPicPr>
          <p:cNvPr id="13" name="Content Placeholder 12"/>
          <p:cNvPicPr>
            <a:picLocks noGrp="1" noChangeAspect="1"/>
          </p:cNvPicPr>
          <p:nvPr>
            <p:ph sz="half" idx="2"/>
          </p:nvPr>
        </p:nvPicPr>
        <p:blipFill>
          <a:blip r:embed="rId2"/>
          <a:stretch>
            <a:fillRect/>
          </a:stretch>
        </p:blipFill>
        <p:spPr>
          <a:xfrm>
            <a:off x="6287529" y="1556281"/>
            <a:ext cx="4610100" cy="3196456"/>
          </a:xfrm>
          <a:prstGeom prst="rect">
            <a:avLst/>
          </a:prstGeom>
        </p:spPr>
      </p:pic>
      <p:sp>
        <p:nvSpPr>
          <p:cNvPr id="16" name="Up Arrow 15"/>
          <p:cNvSpPr/>
          <p:nvPr/>
        </p:nvSpPr>
        <p:spPr>
          <a:xfrm>
            <a:off x="6853736" y="4087498"/>
            <a:ext cx="168586" cy="9093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807993" y="5018187"/>
            <a:ext cx="4038285" cy="1200329"/>
          </a:xfrm>
          <a:prstGeom prst="rect">
            <a:avLst/>
          </a:prstGeom>
          <a:noFill/>
        </p:spPr>
        <p:txBody>
          <a:bodyPr wrap="none" rtlCol="0">
            <a:spAutoFit/>
          </a:bodyPr>
          <a:lstStyle/>
          <a:p>
            <a:r>
              <a:rPr lang="en-CA" i="1" dirty="0" smtClean="0">
                <a:solidFill>
                  <a:schemeClr val="tx2"/>
                </a:solidFill>
                <a:latin typeface="Times New Roman" panose="02020603050405020304" pitchFamily="18" charset="0"/>
                <a:cs typeface="Times New Roman" panose="02020603050405020304" pitchFamily="18" charset="0"/>
              </a:rPr>
              <a:t>In 1990 – chloride levels in Minnow Lake</a:t>
            </a:r>
          </a:p>
          <a:p>
            <a:r>
              <a:rPr lang="en-CA" i="1" dirty="0">
                <a:solidFill>
                  <a:schemeClr val="tx2"/>
                </a:solidFill>
                <a:latin typeface="Times New Roman" panose="02020603050405020304" pitchFamily="18" charset="0"/>
                <a:cs typeface="Times New Roman" panose="02020603050405020304" pitchFamily="18" charset="0"/>
              </a:rPr>
              <a:t>w</a:t>
            </a:r>
            <a:r>
              <a:rPr lang="en-CA" i="1" dirty="0" smtClean="0">
                <a:solidFill>
                  <a:schemeClr val="tx2"/>
                </a:solidFill>
                <a:latin typeface="Times New Roman" panose="02020603050405020304" pitchFamily="18" charset="0"/>
                <a:cs typeface="Times New Roman" panose="02020603050405020304" pitchFamily="18" charset="0"/>
              </a:rPr>
              <a:t>ere 232 mg/L and sodium levels were</a:t>
            </a:r>
          </a:p>
          <a:p>
            <a:r>
              <a:rPr lang="en-CA" i="1" dirty="0" smtClean="0">
                <a:solidFill>
                  <a:schemeClr val="tx2"/>
                </a:solidFill>
                <a:latin typeface="Times New Roman" panose="02020603050405020304" pitchFamily="18" charset="0"/>
                <a:cs typeface="Times New Roman" panose="02020603050405020304" pitchFamily="18" charset="0"/>
              </a:rPr>
              <a:t>139 mg/L</a:t>
            </a:r>
          </a:p>
          <a:p>
            <a:r>
              <a:rPr lang="en-CA" i="1" dirty="0" smtClean="0">
                <a:solidFill>
                  <a:schemeClr val="tx2"/>
                </a:solidFill>
                <a:latin typeface="Times New Roman" panose="02020603050405020304" pitchFamily="18" charset="0"/>
                <a:cs typeface="Times New Roman" panose="02020603050405020304" pitchFamily="18" charset="0"/>
              </a:rPr>
              <a:t>	     2018 levels ?</a:t>
            </a:r>
            <a:endParaRPr lang="en-CA" i="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333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Times New Roman" panose="02020603050405020304" pitchFamily="18" charset="0"/>
                <a:cs typeface="Times New Roman" panose="02020603050405020304" pitchFamily="18" charset="0"/>
              </a:rPr>
              <a:t>How “likely” is Ramsey Lake to experience cyanobacteria blooms?</a:t>
            </a:r>
            <a:endParaRPr lang="en-C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410026" y="1758228"/>
            <a:ext cx="5551273" cy="4620682"/>
          </a:xfrm>
        </p:spPr>
        <p:txBody>
          <a:bodyPr>
            <a:normAutofit lnSpcReduction="10000"/>
          </a:bodyPr>
          <a:lstStyle/>
          <a:p>
            <a:r>
              <a:rPr lang="en-CA" dirty="0" smtClean="0">
                <a:solidFill>
                  <a:schemeClr val="tx2"/>
                </a:solidFill>
                <a:latin typeface="Times New Roman" panose="02020603050405020304" pitchFamily="18" charset="0"/>
                <a:cs typeface="Times New Roman" panose="02020603050405020304" pitchFamily="18" charset="0"/>
              </a:rPr>
              <a:t>Ramsey Lake has a history of concern extending back to the 1960s</a:t>
            </a:r>
          </a:p>
          <a:p>
            <a:r>
              <a:rPr lang="en-CA" dirty="0" smtClean="0">
                <a:solidFill>
                  <a:schemeClr val="tx2"/>
                </a:solidFill>
                <a:latin typeface="Times New Roman" panose="02020603050405020304" pitchFamily="18" charset="0"/>
                <a:cs typeface="Times New Roman" panose="02020603050405020304" pitchFamily="18" charset="0"/>
              </a:rPr>
              <a:t>Problem persists and results in periodic beach closures</a:t>
            </a:r>
          </a:p>
          <a:p>
            <a:r>
              <a:rPr lang="en-CA" dirty="0" smtClean="0">
                <a:solidFill>
                  <a:schemeClr val="tx2"/>
                </a:solidFill>
                <a:latin typeface="Times New Roman" panose="02020603050405020304" pitchFamily="18" charset="0"/>
                <a:cs typeface="Times New Roman" panose="02020603050405020304" pitchFamily="18" charset="0"/>
              </a:rPr>
              <a:t>Currently total phosphorus concentrations are 10.4 </a:t>
            </a:r>
            <a:r>
              <a:rPr lang="en-CA" dirty="0" err="1" smtClean="0">
                <a:solidFill>
                  <a:schemeClr val="tx2"/>
                </a:solidFill>
                <a:latin typeface="Times New Roman" panose="02020603050405020304" pitchFamily="18" charset="0"/>
                <a:cs typeface="Times New Roman" panose="02020603050405020304" pitchFamily="18" charset="0"/>
              </a:rPr>
              <a:t>ug</a:t>
            </a:r>
            <a:r>
              <a:rPr lang="en-CA" dirty="0" smtClean="0">
                <a:solidFill>
                  <a:schemeClr val="tx2"/>
                </a:solidFill>
                <a:latin typeface="Times New Roman" panose="02020603050405020304" pitchFamily="18" charset="0"/>
                <a:cs typeface="Times New Roman" panose="02020603050405020304" pitchFamily="18" charset="0"/>
              </a:rPr>
              <a:t>/L (2017) – mesotrophic</a:t>
            </a:r>
          </a:p>
          <a:p>
            <a:r>
              <a:rPr lang="en-CA" dirty="0" smtClean="0">
                <a:solidFill>
                  <a:schemeClr val="tx2"/>
                </a:solidFill>
                <a:latin typeface="Times New Roman" panose="02020603050405020304" pitchFamily="18" charset="0"/>
                <a:cs typeface="Times New Roman" panose="02020603050405020304" pitchFamily="18" charset="0"/>
              </a:rPr>
              <a:t>Under </a:t>
            </a:r>
            <a:r>
              <a:rPr lang="en-CA" i="1" dirty="0" smtClean="0">
                <a:solidFill>
                  <a:schemeClr val="accent1"/>
                </a:solidFill>
                <a:latin typeface="Times New Roman" panose="02020603050405020304" pitchFamily="18" charset="0"/>
                <a:cs typeface="Times New Roman" panose="02020603050405020304" pitchFamily="18" charset="0"/>
              </a:rPr>
              <a:t>Global Climate Change </a:t>
            </a:r>
            <a:r>
              <a:rPr lang="en-CA" dirty="0" smtClean="0">
                <a:solidFill>
                  <a:schemeClr val="tx2"/>
                </a:solidFill>
                <a:latin typeface="Times New Roman" panose="02020603050405020304" pitchFamily="18" charset="0"/>
                <a:cs typeface="Times New Roman" panose="02020603050405020304" pitchFamily="18" charset="0"/>
              </a:rPr>
              <a:t>this risk will increase (hotter summers, longer winters, more intense and frequent precipitation events, reduced snowfall) </a:t>
            </a:r>
          </a:p>
          <a:p>
            <a:r>
              <a:rPr lang="en-CA" dirty="0" smtClean="0">
                <a:solidFill>
                  <a:schemeClr val="tx2"/>
                </a:solidFill>
                <a:latin typeface="Times New Roman" panose="02020603050405020304" pitchFamily="18" charset="0"/>
                <a:cs typeface="Times New Roman" panose="02020603050405020304" pitchFamily="18" charset="0"/>
              </a:rPr>
              <a:t>Cyanobacteria production is controlled by levels of soluble reactive phosphorus, iron, degree-days of stratification and food web interactions</a:t>
            </a:r>
            <a:endParaRPr lang="en-CA" dirty="0">
              <a:solidFill>
                <a:schemeClr val="tx2"/>
              </a:solidFill>
              <a:latin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38878" y="1395763"/>
            <a:ext cx="3722687" cy="2779606"/>
          </a:xfrm>
        </p:spPr>
      </p:pic>
      <p:sp>
        <p:nvSpPr>
          <p:cNvPr id="5" name="Slide Number Placeholder 4"/>
          <p:cNvSpPr>
            <a:spLocks noGrp="1"/>
          </p:cNvSpPr>
          <p:nvPr>
            <p:ph type="sldNum" sz="quarter" idx="12"/>
          </p:nvPr>
        </p:nvSpPr>
        <p:spPr/>
        <p:txBody>
          <a:bodyPr/>
          <a:lstStyle/>
          <a:p>
            <a:fld id="{9CD8D479-8942-46E8-A226-A4E01F7A105C}" type="slidenum">
              <a:rPr lang="en-CA" smtClean="0"/>
              <a:t>9</a:t>
            </a:fld>
            <a:endParaRPr lang="en-CA"/>
          </a:p>
        </p:txBody>
      </p:sp>
      <p:sp>
        <p:nvSpPr>
          <p:cNvPr id="6" name="Date Placeholder 5"/>
          <p:cNvSpPr>
            <a:spLocks noGrp="1"/>
          </p:cNvSpPr>
          <p:nvPr>
            <p:ph type="dt" sz="half" idx="10"/>
          </p:nvPr>
        </p:nvSpPr>
        <p:spPr/>
        <p:txBody>
          <a:bodyPr/>
          <a:lstStyle/>
          <a:p>
            <a:fld id="{93A66BA0-BF77-43AC-894A-20AD8220B887}" type="datetime1">
              <a:rPr lang="en-US" smtClean="0"/>
              <a:pPr/>
              <a:t>5/9/2018</a:t>
            </a:fld>
            <a:endParaRPr lang="en-US" dirty="0"/>
          </a:p>
        </p:txBody>
      </p:sp>
      <p:sp>
        <p:nvSpPr>
          <p:cNvPr id="7" name="Footer Placeholder 6"/>
          <p:cNvSpPr>
            <a:spLocks noGrp="1"/>
          </p:cNvSpPr>
          <p:nvPr>
            <p:ph type="ftr" sz="quarter" idx="11"/>
          </p:nvPr>
        </p:nvSpPr>
        <p:spPr/>
        <p:txBody>
          <a:bodyPr/>
          <a:lstStyle/>
          <a:p>
            <a:r>
              <a:rPr lang="en-US" dirty="0" smtClean="0"/>
              <a:t> </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208" y="2568910"/>
            <a:ext cx="2143125" cy="3810000"/>
          </a:xfrm>
          <a:prstGeom prst="rect">
            <a:avLst/>
          </a:prstGeom>
        </p:spPr>
      </p:pic>
    </p:spTree>
    <p:extLst>
      <p:ext uri="{BB962C8B-B14F-4D97-AF65-F5344CB8AC3E}">
        <p14:creationId xmlns:p14="http://schemas.microsoft.com/office/powerpoint/2010/main" val="149933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2041</TotalTime>
  <Words>1004</Words>
  <Application>Microsoft Office PowerPoint</Application>
  <PresentationFormat>Custom</PresentationFormat>
  <Paragraphs>135</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Ecology 16x9</vt:lpstr>
      <vt:lpstr>Ramsey Lake Subwatershed:  How well are our environmental protection efforts really working?  </vt:lpstr>
      <vt:lpstr>Risks to Ramsey Lake  </vt:lpstr>
      <vt:lpstr>It is located in an urbanized area; close to major routes, storm sewer system, fuel spills; and is used for multiple recreational uses). </vt:lpstr>
      <vt:lpstr>CP rail line is located within the sub-watershed  </vt:lpstr>
      <vt:lpstr>    Multiple storm sewers directly discharging to the lake, plus several sub-sub-catchments (Minnow Lake, Frobisher Creek and Lake Laurentian)</vt:lpstr>
      <vt:lpstr>Much of the City’s more recent development has occurred within the Ramsey Lake catchment (Big Box stores plus new residential development, NE of Second Ave. and the lands south of the CP Line/Frobisher Creek) </vt:lpstr>
      <vt:lpstr>Within the City of Greater Sudbury</vt:lpstr>
      <vt:lpstr>Sodium and chloride levels in Ramsey Lake  are increasing</vt:lpstr>
      <vt:lpstr>How “likely” is Ramsey Lake to experience cyanobacteria blooms?</vt:lpstr>
      <vt:lpstr>Ramsey Lake has a small watershed – results in a limited yield</vt:lpstr>
      <vt:lpstr>Source Water Protection Plan and  monitoring are required</vt:lpstr>
      <vt:lpstr>David Street Water Treatment Plant is susceptible  to weather and climate change</vt:lpstr>
      <vt:lpstr>Minnow Lake Update </vt:lpstr>
      <vt:lpstr>Minnow Lake Update continued </vt:lpstr>
      <vt:lpstr>What Can the Public Do? </vt:lpstr>
      <vt:lpstr>What Can the Public Do? </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Ramsey Lake Subwatershed:  How well are our environmental protection efforts really working?</dc:title>
  <dc:creator>Owner</dc:creator>
  <cp:lastModifiedBy>John Lindsay</cp:lastModifiedBy>
  <cp:revision>35</cp:revision>
  <dcterms:created xsi:type="dcterms:W3CDTF">2018-05-07T13:38:14Z</dcterms:created>
  <dcterms:modified xsi:type="dcterms:W3CDTF">2018-05-09T14:29:30Z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